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7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102"/>
  </p:notesMasterIdLst>
  <p:handoutMasterIdLst>
    <p:handoutMasterId r:id="rId103"/>
  </p:handoutMasterIdLst>
  <p:sldIdLst>
    <p:sldId id="267" r:id="rId2"/>
    <p:sldId id="306" r:id="rId3"/>
    <p:sldId id="279" r:id="rId4"/>
    <p:sldId id="272" r:id="rId5"/>
    <p:sldId id="282" r:id="rId6"/>
    <p:sldId id="274" r:id="rId7"/>
    <p:sldId id="283" r:id="rId8"/>
    <p:sldId id="307" r:id="rId9"/>
    <p:sldId id="1128" r:id="rId10"/>
    <p:sldId id="1240" r:id="rId11"/>
    <p:sldId id="256" r:id="rId12"/>
    <p:sldId id="270" r:id="rId13"/>
    <p:sldId id="275" r:id="rId14"/>
    <p:sldId id="276" r:id="rId15"/>
    <p:sldId id="1129" r:id="rId16"/>
    <p:sldId id="1142" r:id="rId17"/>
    <p:sldId id="309" r:id="rId18"/>
    <p:sldId id="308" r:id="rId19"/>
    <p:sldId id="278" r:id="rId20"/>
    <p:sldId id="1144" r:id="rId21"/>
    <p:sldId id="1145" r:id="rId22"/>
    <p:sldId id="1146" r:id="rId23"/>
    <p:sldId id="1147" r:id="rId24"/>
    <p:sldId id="1148" r:id="rId25"/>
    <p:sldId id="1149" r:id="rId26"/>
    <p:sldId id="1150" r:id="rId27"/>
    <p:sldId id="1151" r:id="rId28"/>
    <p:sldId id="1152" r:id="rId29"/>
    <p:sldId id="1153" r:id="rId30"/>
    <p:sldId id="1154" r:id="rId31"/>
    <p:sldId id="1187" r:id="rId32"/>
    <p:sldId id="1155" r:id="rId33"/>
    <p:sldId id="1163" r:id="rId34"/>
    <p:sldId id="1156" r:id="rId35"/>
    <p:sldId id="1157" r:id="rId36"/>
    <p:sldId id="1158" r:id="rId37"/>
    <p:sldId id="1159" r:id="rId38"/>
    <p:sldId id="1160" r:id="rId39"/>
    <p:sldId id="1161" r:id="rId40"/>
    <p:sldId id="284" r:id="rId41"/>
    <p:sldId id="1190" r:id="rId42"/>
    <p:sldId id="1248" r:id="rId43"/>
    <p:sldId id="1246" r:id="rId44"/>
    <p:sldId id="1130" r:id="rId45"/>
    <p:sldId id="1162" r:id="rId46"/>
    <p:sldId id="288" r:id="rId47"/>
    <p:sldId id="1241" r:id="rId48"/>
    <p:sldId id="1164" r:id="rId49"/>
    <p:sldId id="1165" r:id="rId50"/>
    <p:sldId id="1166" r:id="rId51"/>
    <p:sldId id="1167" r:id="rId52"/>
    <p:sldId id="1247" r:id="rId53"/>
    <p:sldId id="294" r:id="rId54"/>
    <p:sldId id="289" r:id="rId55"/>
    <p:sldId id="290" r:id="rId56"/>
    <p:sldId id="291" r:id="rId57"/>
    <p:sldId id="1168" r:id="rId58"/>
    <p:sldId id="300" r:id="rId59"/>
    <p:sldId id="1169" r:id="rId60"/>
    <p:sldId id="1170" r:id="rId61"/>
    <p:sldId id="1171" r:id="rId62"/>
    <p:sldId id="1172" r:id="rId63"/>
    <p:sldId id="365" r:id="rId64"/>
    <p:sldId id="367" r:id="rId65"/>
    <p:sldId id="1173" r:id="rId66"/>
    <p:sldId id="292" r:id="rId67"/>
    <p:sldId id="362" r:id="rId68"/>
    <p:sldId id="297" r:id="rId69"/>
    <p:sldId id="361" r:id="rId70"/>
    <p:sldId id="298" r:id="rId71"/>
    <p:sldId id="371" r:id="rId72"/>
    <p:sldId id="1174" r:id="rId73"/>
    <p:sldId id="1175" r:id="rId74"/>
    <p:sldId id="1176" r:id="rId75"/>
    <p:sldId id="305" r:id="rId76"/>
    <p:sldId id="1242" r:id="rId77"/>
    <p:sldId id="302" r:id="rId78"/>
    <p:sldId id="301" r:id="rId79"/>
    <p:sldId id="368" r:id="rId80"/>
    <p:sldId id="1177" r:id="rId81"/>
    <p:sldId id="370" r:id="rId82"/>
    <p:sldId id="1178" r:id="rId83"/>
    <p:sldId id="1244" r:id="rId84"/>
    <p:sldId id="1243" r:id="rId85"/>
    <p:sldId id="1179" r:id="rId86"/>
    <p:sldId id="1180" r:id="rId87"/>
    <p:sldId id="1181" r:id="rId88"/>
    <p:sldId id="303" r:id="rId89"/>
    <p:sldId id="1182" r:id="rId90"/>
    <p:sldId id="1183" r:id="rId91"/>
    <p:sldId id="1184" r:id="rId92"/>
    <p:sldId id="1185" r:id="rId93"/>
    <p:sldId id="363" r:id="rId94"/>
    <p:sldId id="1245" r:id="rId95"/>
    <p:sldId id="304" r:id="rId96"/>
    <p:sldId id="257" r:id="rId97"/>
    <p:sldId id="268" r:id="rId98"/>
    <p:sldId id="1186" r:id="rId99"/>
    <p:sldId id="1188" r:id="rId100"/>
    <p:sldId id="1189"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3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0879C3-5C0F-40D4-937F-FF581794E934}" v="8" dt="2026-08-26T00:41:11.002"/>
  </p1510:revLst>
</p1510:revInfo>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80" autoAdjust="0"/>
    <p:restoredTop sz="73487" autoAdjust="0"/>
  </p:normalViewPr>
  <p:slideViewPr>
    <p:cSldViewPr snapToGrid="0">
      <p:cViewPr varScale="1">
        <p:scale>
          <a:sx n="81" d="100"/>
          <a:sy n="81" d="100"/>
        </p:scale>
        <p:origin x="1860" y="84"/>
      </p:cViewPr>
      <p:guideLst>
        <p:guide orient="horz" pos="2160"/>
        <p:guide pos="2880"/>
      </p:guideLst>
    </p:cSldViewPr>
  </p:slid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Gruber" userId="6022e01a41b68f91" providerId="LiveId" clId="{92DA532D-F4CB-45F4-ADDF-2CC5D90F5A28}"/>
    <pc:docChg chg="custSel addSld modSld">
      <pc:chgData name="Monica Gruber" userId="6022e01a41b68f91" providerId="LiveId" clId="{92DA532D-F4CB-45F4-ADDF-2CC5D90F5A28}" dt="2026-08-26T00:41:13.183" v="393"/>
      <pc:docMkLst>
        <pc:docMk/>
      </pc:docMkLst>
      <pc:sldChg chg="modSp mod">
        <pc:chgData name="Monica Gruber" userId="6022e01a41b68f91" providerId="LiveId" clId="{92DA532D-F4CB-45F4-ADDF-2CC5D90F5A28}" dt="2026-08-26T00:33:50.102" v="330" actId="6549"/>
        <pc:sldMkLst>
          <pc:docMk/>
          <pc:sldMk cId="3006463109" sldId="1161"/>
        </pc:sldMkLst>
        <pc:spChg chg="mod">
          <ac:chgData name="Monica Gruber" userId="6022e01a41b68f91" providerId="LiveId" clId="{92DA532D-F4CB-45F4-ADDF-2CC5D90F5A28}" dt="2026-08-26T00:33:50.102" v="330" actId="6549"/>
          <ac:spMkLst>
            <pc:docMk/>
            <pc:sldMk cId="3006463109" sldId="1161"/>
            <ac:spMk id="3" creationId="{7DB25BF7-D793-0FF3-589E-4674D7587F28}"/>
          </ac:spMkLst>
        </pc:spChg>
      </pc:sldChg>
      <pc:sldChg chg="modSp mod">
        <pc:chgData name="Monica Gruber" userId="6022e01a41b68f91" providerId="LiveId" clId="{92DA532D-F4CB-45F4-ADDF-2CC5D90F5A28}" dt="2026-08-26T00:12:57.182" v="38" actId="20577"/>
        <pc:sldMkLst>
          <pc:docMk/>
          <pc:sldMk cId="3902333496" sldId="1188"/>
        </pc:sldMkLst>
        <pc:spChg chg="mod">
          <ac:chgData name="Monica Gruber" userId="6022e01a41b68f91" providerId="LiveId" clId="{92DA532D-F4CB-45F4-ADDF-2CC5D90F5A28}" dt="2026-08-26T00:12:57.182" v="38" actId="20577"/>
          <ac:spMkLst>
            <pc:docMk/>
            <pc:sldMk cId="3902333496" sldId="1188"/>
            <ac:spMk id="3" creationId="{F0F13538-435C-00DA-A620-45590E17B054}"/>
          </ac:spMkLst>
        </pc:spChg>
      </pc:sldChg>
      <pc:sldChg chg="modSp mod">
        <pc:chgData name="Monica Gruber" userId="6022e01a41b68f91" providerId="LiveId" clId="{92DA532D-F4CB-45F4-ADDF-2CC5D90F5A28}" dt="2026-08-26T00:13:38.654" v="70" actId="20577"/>
        <pc:sldMkLst>
          <pc:docMk/>
          <pc:sldMk cId="424284038" sldId="1189"/>
        </pc:sldMkLst>
        <pc:spChg chg="mod">
          <ac:chgData name="Monica Gruber" userId="6022e01a41b68f91" providerId="LiveId" clId="{92DA532D-F4CB-45F4-ADDF-2CC5D90F5A28}" dt="2026-08-26T00:13:38.654" v="70" actId="20577"/>
          <ac:spMkLst>
            <pc:docMk/>
            <pc:sldMk cId="424284038" sldId="1189"/>
            <ac:spMk id="3" creationId="{332C68CB-AA7D-DE05-B1D6-9F44B93680EF}"/>
          </ac:spMkLst>
        </pc:spChg>
      </pc:sldChg>
      <pc:sldChg chg="modSp mod modNotesTx">
        <pc:chgData name="Monica Gruber" userId="6022e01a41b68f91" providerId="LiveId" clId="{92DA532D-F4CB-45F4-ADDF-2CC5D90F5A28}" dt="2026-08-26T00:41:13.183" v="393"/>
        <pc:sldMkLst>
          <pc:docMk/>
          <pc:sldMk cId="1065110417" sldId="1190"/>
        </pc:sldMkLst>
        <pc:spChg chg="mod">
          <ac:chgData name="Monica Gruber" userId="6022e01a41b68f91" providerId="LiveId" clId="{92DA532D-F4CB-45F4-ADDF-2CC5D90F5A28}" dt="2026-08-26T00:38:16.029" v="368" actId="15"/>
          <ac:spMkLst>
            <pc:docMk/>
            <pc:sldMk cId="1065110417" sldId="1190"/>
            <ac:spMk id="3" creationId="{5E8BC7AB-225C-312F-DAF3-57C13492BF0C}"/>
          </ac:spMkLst>
        </pc:spChg>
      </pc:sldChg>
      <pc:sldChg chg="modSp mod">
        <pc:chgData name="Monica Gruber" userId="6022e01a41b68f91" providerId="LiveId" clId="{92DA532D-F4CB-45F4-ADDF-2CC5D90F5A28}" dt="2026-08-26T00:01:57.533" v="1" actId="20577"/>
        <pc:sldMkLst>
          <pc:docMk/>
          <pc:sldMk cId="94060094" sldId="1245"/>
        </pc:sldMkLst>
        <pc:spChg chg="mod">
          <ac:chgData name="Monica Gruber" userId="6022e01a41b68f91" providerId="LiveId" clId="{92DA532D-F4CB-45F4-ADDF-2CC5D90F5A28}" dt="2026-08-26T00:01:57.533" v="1" actId="20577"/>
          <ac:spMkLst>
            <pc:docMk/>
            <pc:sldMk cId="94060094" sldId="1245"/>
            <ac:spMk id="3" creationId="{BDB2DCA9-33C2-74D0-FDA0-A00E7461F49A}"/>
          </ac:spMkLst>
        </pc:spChg>
      </pc:sldChg>
      <pc:sldChg chg="addSp modSp new mod modAnim">
        <pc:chgData name="Monica Gruber" userId="6022e01a41b68f91" providerId="LiveId" clId="{92DA532D-F4CB-45F4-ADDF-2CC5D90F5A28}" dt="2026-08-26T00:37:12.240" v="360"/>
        <pc:sldMkLst>
          <pc:docMk/>
          <pc:sldMk cId="3238611387" sldId="1248"/>
        </pc:sldMkLst>
        <pc:spChg chg="mod">
          <ac:chgData name="Monica Gruber" userId="6022e01a41b68f91" providerId="LiveId" clId="{92DA532D-F4CB-45F4-ADDF-2CC5D90F5A28}" dt="2026-08-26T00:12:40.043" v="36" actId="20577"/>
          <ac:spMkLst>
            <pc:docMk/>
            <pc:sldMk cId="3238611387" sldId="1248"/>
            <ac:spMk id="2" creationId="{17186A28-15D0-DC7C-273B-4E60A95C7BA8}"/>
          </ac:spMkLst>
        </pc:spChg>
        <pc:spChg chg="mod">
          <ac:chgData name="Monica Gruber" userId="6022e01a41b68f91" providerId="LiveId" clId="{92DA532D-F4CB-45F4-ADDF-2CC5D90F5A28}" dt="2026-08-26T00:31:47.629" v="176" actId="14100"/>
          <ac:spMkLst>
            <pc:docMk/>
            <pc:sldMk cId="3238611387" sldId="1248"/>
            <ac:spMk id="3" creationId="{72FC780F-04AB-CB30-E738-B815F778EA28}"/>
          </ac:spMkLst>
        </pc:spChg>
        <pc:spChg chg="add mod">
          <ac:chgData name="Monica Gruber" userId="6022e01a41b68f91" providerId="LiveId" clId="{92DA532D-F4CB-45F4-ADDF-2CC5D90F5A28}" dt="2026-08-26T00:37:03.585" v="359" actId="12"/>
          <ac:spMkLst>
            <pc:docMk/>
            <pc:sldMk cId="3238611387" sldId="1248"/>
            <ac:spMk id="4" creationId="{F399DD63-EBDF-5154-12C3-31206567C23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t>Phoenix Petrel </a:t>
            </a:r>
            <a:r>
              <a:rPr lang="en-US" sz="2400" baseline="0" dirty="0"/>
              <a:t>Evening Counts for top 12 motu </a:t>
            </a:r>
          </a:p>
          <a:p>
            <a:pPr>
              <a:defRPr/>
            </a:pPr>
            <a:r>
              <a:rPr lang="en-US" sz="2400" baseline="0" dirty="0"/>
              <a:t>pooled at Kiritimati 2011-25</a:t>
            </a:r>
            <a:r>
              <a:rPr lang="en-US" sz="2400" dirty="0"/>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numRef>
              <c:f>Sheet1!$F$156:$T$156</c:f>
              <c:numCache>
                <c:formatCode>General</c:formatCode>
                <c:ptCount val="15"/>
                <c:pt idx="0">
                  <c:v>2011</c:v>
                </c:pt>
                <c:pt idx="1">
                  <c:v>2012</c:v>
                </c:pt>
                <c:pt idx="5">
                  <c:v>2016</c:v>
                </c:pt>
                <c:pt idx="6">
                  <c:v>2017</c:v>
                </c:pt>
                <c:pt idx="12">
                  <c:v>2023</c:v>
                </c:pt>
                <c:pt idx="14">
                  <c:v>2025</c:v>
                </c:pt>
              </c:numCache>
            </c:numRef>
          </c:cat>
          <c:val>
            <c:numRef>
              <c:f>Sheet1!$F$157:$T$157</c:f>
              <c:numCache>
                <c:formatCode>General</c:formatCode>
                <c:ptCount val="15"/>
                <c:pt idx="0">
                  <c:v>2017</c:v>
                </c:pt>
                <c:pt idx="1">
                  <c:v>2321</c:v>
                </c:pt>
                <c:pt idx="5">
                  <c:v>2285</c:v>
                </c:pt>
                <c:pt idx="6">
                  <c:v>2585</c:v>
                </c:pt>
                <c:pt idx="12">
                  <c:v>3027</c:v>
                </c:pt>
                <c:pt idx="14">
                  <c:v>3122</c:v>
                </c:pt>
              </c:numCache>
            </c:numRef>
          </c:val>
          <c:extLst>
            <c:ext xmlns:c16="http://schemas.microsoft.com/office/drawing/2014/chart" uri="{C3380CC4-5D6E-409C-BE32-E72D297353CC}">
              <c16:uniqueId val="{00000000-25C2-4C01-B094-20CAEF617D88}"/>
            </c:ext>
          </c:extLst>
        </c:ser>
        <c:dLbls>
          <c:showLegendKey val="0"/>
          <c:showVal val="0"/>
          <c:showCatName val="0"/>
          <c:showSerName val="0"/>
          <c:showPercent val="0"/>
          <c:showBubbleSize val="0"/>
        </c:dLbls>
        <c:gapWidth val="219"/>
        <c:overlap val="-27"/>
        <c:axId val="180519520"/>
        <c:axId val="180513760"/>
      </c:barChart>
      <c:catAx>
        <c:axId val="18051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0513760"/>
        <c:crosses val="autoZero"/>
        <c:auto val="1"/>
        <c:lblAlgn val="ctr"/>
        <c:lblOffset val="100"/>
        <c:noMultiLvlLbl val="0"/>
      </c:catAx>
      <c:valAx>
        <c:axId val="180513760"/>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No. birds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80519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AU" sz="2000" b="0" dirty="0">
                <a:latin typeface="+mj-lt"/>
              </a:rPr>
              <a:t>Proportionate Changes in Te Ruru Indices 2011-23</a:t>
            </a:r>
          </a:p>
        </c:rich>
      </c:tx>
      <c:layout>
        <c:manualLayout>
          <c:xMode val="edge"/>
          <c:yMode val="edge"/>
          <c:x val="0.13561562071049166"/>
          <c:y val="0.10655657015243508"/>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9746125090765656E-2"/>
          <c:y val="0.14198032409282668"/>
          <c:w val="0.91520703534706094"/>
          <c:h val="0.79663226919960084"/>
        </c:manualLayout>
      </c:layout>
      <c:barChart>
        <c:barDir val="col"/>
        <c:grouping val="clustered"/>
        <c:varyColors val="0"/>
        <c:ser>
          <c:idx val="0"/>
          <c:order val="0"/>
          <c:spPr>
            <a:solidFill>
              <a:schemeClr val="dk1">
                <a:tint val="88500"/>
              </a:schemeClr>
            </a:solidFill>
            <a:ln>
              <a:noFill/>
            </a:ln>
            <a:effectLst/>
          </c:spPr>
          <c:invertIfNegative val="0"/>
          <c:dPt>
            <c:idx val="1"/>
            <c:invertIfNegative val="0"/>
            <c:bubble3D val="0"/>
            <c:spPr>
              <a:solidFill>
                <a:srgbClr val="FFC000"/>
              </a:solidFill>
              <a:ln>
                <a:noFill/>
              </a:ln>
              <a:effectLst/>
            </c:spPr>
            <c:extLst>
              <c:ext xmlns:c16="http://schemas.microsoft.com/office/drawing/2014/chart" uri="{C3380CC4-5D6E-409C-BE32-E72D297353CC}">
                <c16:uniqueId val="{00000001-19B4-4E6D-A748-004048F9E901}"/>
              </c:ext>
            </c:extLst>
          </c:dPt>
          <c:dPt>
            <c:idx val="2"/>
            <c:invertIfNegative val="0"/>
            <c:bubble3D val="0"/>
            <c:spPr>
              <a:solidFill>
                <a:srgbClr val="FFC000"/>
              </a:solidFill>
              <a:ln>
                <a:noFill/>
              </a:ln>
              <a:effectLst/>
            </c:spPr>
            <c:extLst>
              <c:ext xmlns:c16="http://schemas.microsoft.com/office/drawing/2014/chart" uri="{C3380CC4-5D6E-409C-BE32-E72D297353CC}">
                <c16:uniqueId val="{00000003-19B4-4E6D-A748-004048F9E901}"/>
              </c:ext>
            </c:extLst>
          </c:dPt>
          <c:dPt>
            <c:idx val="3"/>
            <c:invertIfNegative val="0"/>
            <c:bubble3D val="0"/>
            <c:spPr>
              <a:solidFill>
                <a:srgbClr val="FFC000"/>
              </a:solidFill>
              <a:ln>
                <a:noFill/>
              </a:ln>
              <a:effectLst/>
            </c:spPr>
            <c:extLst>
              <c:ext xmlns:c16="http://schemas.microsoft.com/office/drawing/2014/chart" uri="{C3380CC4-5D6E-409C-BE32-E72D297353CC}">
                <c16:uniqueId val="{00000005-19B4-4E6D-A748-004048F9E901}"/>
              </c:ext>
            </c:extLst>
          </c:dPt>
          <c:dPt>
            <c:idx val="4"/>
            <c:invertIfNegative val="0"/>
            <c:bubble3D val="0"/>
            <c:spPr>
              <a:solidFill>
                <a:srgbClr val="FFC000"/>
              </a:solidFill>
              <a:ln>
                <a:noFill/>
              </a:ln>
              <a:effectLst/>
            </c:spPr>
            <c:extLst>
              <c:ext xmlns:c16="http://schemas.microsoft.com/office/drawing/2014/chart" uri="{C3380CC4-5D6E-409C-BE32-E72D297353CC}">
                <c16:uniqueId val="{00000007-19B4-4E6D-A748-004048F9E901}"/>
              </c:ext>
            </c:extLst>
          </c:dPt>
          <c:dPt>
            <c:idx val="5"/>
            <c:invertIfNegative val="0"/>
            <c:bubble3D val="0"/>
            <c:spPr>
              <a:solidFill>
                <a:srgbClr val="00B0F0"/>
              </a:solidFill>
              <a:ln>
                <a:noFill/>
              </a:ln>
              <a:effectLst/>
            </c:spPr>
            <c:extLst>
              <c:ext xmlns:c16="http://schemas.microsoft.com/office/drawing/2014/chart" uri="{C3380CC4-5D6E-409C-BE32-E72D297353CC}">
                <c16:uniqueId val="{00000009-19B4-4E6D-A748-004048F9E901}"/>
              </c:ext>
            </c:extLst>
          </c:dPt>
          <c:dPt>
            <c:idx val="6"/>
            <c:invertIfNegative val="0"/>
            <c:bubble3D val="0"/>
            <c:spPr>
              <a:solidFill>
                <a:srgbClr val="00B0F0"/>
              </a:solidFill>
              <a:ln>
                <a:noFill/>
              </a:ln>
              <a:effectLst/>
            </c:spPr>
            <c:extLst>
              <c:ext xmlns:c16="http://schemas.microsoft.com/office/drawing/2014/chart" uri="{C3380CC4-5D6E-409C-BE32-E72D297353CC}">
                <c16:uniqueId val="{0000000B-19B4-4E6D-A748-004048F9E901}"/>
              </c:ext>
            </c:extLst>
          </c:dPt>
          <c:dPt>
            <c:idx val="7"/>
            <c:invertIfNegative val="0"/>
            <c:bubble3D val="0"/>
            <c:spPr>
              <a:solidFill>
                <a:srgbClr val="00B0F0"/>
              </a:solidFill>
              <a:ln>
                <a:noFill/>
              </a:ln>
              <a:effectLst/>
            </c:spPr>
            <c:extLst>
              <c:ext xmlns:c16="http://schemas.microsoft.com/office/drawing/2014/chart" uri="{C3380CC4-5D6E-409C-BE32-E72D297353CC}">
                <c16:uniqueId val="{0000000D-19B4-4E6D-A748-004048F9E901}"/>
              </c:ext>
            </c:extLst>
          </c:dPt>
          <c:dPt>
            <c:idx val="8"/>
            <c:invertIfNegative val="0"/>
            <c:bubble3D val="0"/>
            <c:spPr>
              <a:solidFill>
                <a:srgbClr val="00B0F0"/>
              </a:solidFill>
              <a:ln>
                <a:noFill/>
              </a:ln>
              <a:effectLst/>
            </c:spPr>
            <c:extLst>
              <c:ext xmlns:c16="http://schemas.microsoft.com/office/drawing/2014/chart" uri="{C3380CC4-5D6E-409C-BE32-E72D297353CC}">
                <c16:uniqueId val="{0000000F-19B4-4E6D-A748-004048F9E901}"/>
              </c:ext>
            </c:extLst>
          </c:dPt>
          <c:dPt>
            <c:idx val="9"/>
            <c:invertIfNegative val="0"/>
            <c:bubble3D val="0"/>
            <c:spPr>
              <a:solidFill>
                <a:srgbClr val="00B0F0"/>
              </a:solidFill>
              <a:ln>
                <a:solidFill>
                  <a:srgbClr val="00B0F0"/>
                </a:solidFill>
              </a:ln>
              <a:effectLst/>
            </c:spPr>
            <c:extLst>
              <c:ext xmlns:c16="http://schemas.microsoft.com/office/drawing/2014/chart" uri="{C3380CC4-5D6E-409C-BE32-E72D297353CC}">
                <c16:uniqueId val="{00000011-19B4-4E6D-A748-004048F9E901}"/>
              </c:ext>
            </c:extLst>
          </c:dPt>
          <c:dPt>
            <c:idx val="10"/>
            <c:invertIfNegative val="0"/>
            <c:bubble3D val="0"/>
            <c:spPr>
              <a:solidFill>
                <a:srgbClr val="00B0F0"/>
              </a:solidFill>
              <a:ln>
                <a:noFill/>
              </a:ln>
              <a:effectLst/>
            </c:spPr>
            <c:extLst>
              <c:ext xmlns:c16="http://schemas.microsoft.com/office/drawing/2014/chart" uri="{C3380CC4-5D6E-409C-BE32-E72D297353CC}">
                <c16:uniqueId val="{00000013-19B4-4E6D-A748-004048F9E901}"/>
              </c:ext>
            </c:extLst>
          </c:dPt>
          <c:dPt>
            <c:idx val="11"/>
            <c:invertIfNegative val="0"/>
            <c:bubble3D val="0"/>
            <c:spPr>
              <a:solidFill>
                <a:srgbClr val="00B0F0"/>
              </a:solidFill>
              <a:ln>
                <a:noFill/>
              </a:ln>
              <a:effectLst/>
            </c:spPr>
            <c:extLst>
              <c:ext xmlns:c16="http://schemas.microsoft.com/office/drawing/2014/chart" uri="{C3380CC4-5D6E-409C-BE32-E72D297353CC}">
                <c16:uniqueId val="{00000015-19B4-4E6D-A748-004048F9E901}"/>
              </c:ext>
            </c:extLst>
          </c:dPt>
          <c:cat>
            <c:strRef>
              <c:f>Sheet1!$K$117:$K$128</c:f>
              <c:strCache>
                <c:ptCount val="12"/>
                <c:pt idx="0">
                  <c:v>MU</c:v>
                </c:pt>
                <c:pt idx="1">
                  <c:v>MT</c:v>
                </c:pt>
                <c:pt idx="2">
                  <c:v>BP</c:v>
                </c:pt>
                <c:pt idx="3">
                  <c:v>LP</c:v>
                </c:pt>
                <c:pt idx="4">
                  <c:v>Ia</c:v>
                </c:pt>
                <c:pt idx="5">
                  <c:v>TF</c:v>
                </c:pt>
                <c:pt idx="6">
                  <c:v>BI</c:v>
                </c:pt>
                <c:pt idx="7">
                  <c:v>SWN</c:v>
                </c:pt>
                <c:pt idx="8">
                  <c:v>BA</c:v>
                </c:pt>
                <c:pt idx="9">
                  <c:v>BN</c:v>
                </c:pt>
                <c:pt idx="10">
                  <c:v>SN</c:v>
                </c:pt>
                <c:pt idx="11">
                  <c:v>BD</c:v>
                </c:pt>
              </c:strCache>
            </c:strRef>
          </c:cat>
          <c:val>
            <c:numRef>
              <c:f>Sheet1!$L$117:$L$128</c:f>
              <c:numCache>
                <c:formatCode>General</c:formatCode>
                <c:ptCount val="12"/>
                <c:pt idx="0">
                  <c:v>0.31</c:v>
                </c:pt>
                <c:pt idx="1">
                  <c:v>0.76</c:v>
                </c:pt>
                <c:pt idx="2">
                  <c:v>1.47</c:v>
                </c:pt>
                <c:pt idx="3">
                  <c:v>1.67</c:v>
                </c:pt>
                <c:pt idx="4">
                  <c:v>1.25</c:v>
                </c:pt>
                <c:pt idx="5">
                  <c:v>0.41</c:v>
                </c:pt>
                <c:pt idx="6">
                  <c:v>0.76</c:v>
                </c:pt>
                <c:pt idx="7">
                  <c:v>1</c:v>
                </c:pt>
                <c:pt idx="8">
                  <c:v>1.03</c:v>
                </c:pt>
                <c:pt idx="9">
                  <c:v>1.67</c:v>
                </c:pt>
                <c:pt idx="10">
                  <c:v>2.5</c:v>
                </c:pt>
                <c:pt idx="11">
                  <c:v>3.52</c:v>
                </c:pt>
              </c:numCache>
            </c:numRef>
          </c:val>
          <c:extLst>
            <c:ext xmlns:c16="http://schemas.microsoft.com/office/drawing/2014/chart" uri="{C3380CC4-5D6E-409C-BE32-E72D297353CC}">
              <c16:uniqueId val="{00000016-19B4-4E6D-A748-004048F9E901}"/>
            </c:ext>
          </c:extLst>
        </c:ser>
        <c:dLbls>
          <c:showLegendKey val="0"/>
          <c:showVal val="0"/>
          <c:showCatName val="0"/>
          <c:showSerName val="0"/>
          <c:showPercent val="0"/>
          <c:showBubbleSize val="0"/>
        </c:dLbls>
        <c:gapWidth val="219"/>
        <c:overlap val="-27"/>
        <c:axId val="963097184"/>
        <c:axId val="963124064"/>
      </c:barChart>
      <c:catAx>
        <c:axId val="96309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124064"/>
        <c:crosses val="autoZero"/>
        <c:auto val="1"/>
        <c:lblAlgn val="ctr"/>
        <c:lblOffset val="100"/>
        <c:noMultiLvlLbl val="0"/>
      </c:catAx>
      <c:valAx>
        <c:axId val="9631240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097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Big Tonga-Fred Motu</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7558070866141745E-2"/>
          <c:y val="2.0803719198897418E-2"/>
          <c:w val="0.94244192913385827"/>
          <c:h val="0.79692068265565619"/>
        </c:manualLayout>
      </c:layout>
      <c:barChart>
        <c:barDir val="col"/>
        <c:grouping val="clustered"/>
        <c:varyColors val="0"/>
        <c:ser>
          <c:idx val="0"/>
          <c:order val="0"/>
          <c:spPr>
            <a:solidFill>
              <a:schemeClr val="accent1"/>
            </a:solidFill>
            <a:ln>
              <a:noFill/>
            </a:ln>
            <a:effectLst/>
          </c:spPr>
          <c:invertIfNegative val="0"/>
          <c:cat>
            <c:numRef>
              <c:f>Sheet1!$H$174:$U$174</c:f>
              <c:numCache>
                <c:formatCode>General</c:formatCode>
                <c:ptCount val="14"/>
                <c:pt idx="0">
                  <c:v>2012</c:v>
                </c:pt>
                <c:pt idx="2">
                  <c:v>2014</c:v>
                </c:pt>
                <c:pt idx="4">
                  <c:v>2016</c:v>
                </c:pt>
                <c:pt idx="5">
                  <c:v>2017</c:v>
                </c:pt>
                <c:pt idx="11">
                  <c:v>2023</c:v>
                </c:pt>
                <c:pt idx="13">
                  <c:v>2025</c:v>
                </c:pt>
              </c:numCache>
            </c:numRef>
          </c:cat>
          <c:val>
            <c:numRef>
              <c:f>Sheet1!$H$175:$U$175</c:f>
              <c:numCache>
                <c:formatCode>General</c:formatCode>
                <c:ptCount val="14"/>
                <c:pt idx="0">
                  <c:v>100</c:v>
                </c:pt>
                <c:pt idx="2">
                  <c:v>180</c:v>
                </c:pt>
                <c:pt idx="4">
                  <c:v>140</c:v>
                </c:pt>
                <c:pt idx="5">
                  <c:v>100</c:v>
                </c:pt>
                <c:pt idx="11">
                  <c:v>41</c:v>
                </c:pt>
                <c:pt idx="13">
                  <c:v>27</c:v>
                </c:pt>
              </c:numCache>
            </c:numRef>
          </c:val>
          <c:extLst>
            <c:ext xmlns:c16="http://schemas.microsoft.com/office/drawing/2014/chart" uri="{C3380CC4-5D6E-409C-BE32-E72D297353CC}">
              <c16:uniqueId val="{00000000-04F4-48B3-B6B4-4BBD4204377A}"/>
            </c:ext>
          </c:extLst>
        </c:ser>
        <c:dLbls>
          <c:showLegendKey val="0"/>
          <c:showVal val="0"/>
          <c:showCatName val="0"/>
          <c:showSerName val="0"/>
          <c:showPercent val="0"/>
          <c:showBubbleSize val="0"/>
        </c:dLbls>
        <c:gapWidth val="219"/>
        <c:overlap val="-27"/>
        <c:axId val="180550720"/>
        <c:axId val="180544000"/>
      </c:barChart>
      <c:catAx>
        <c:axId val="18055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0544000"/>
        <c:crosses val="autoZero"/>
        <c:auto val="1"/>
        <c:lblAlgn val="ctr"/>
        <c:lblOffset val="100"/>
        <c:noMultiLvlLbl val="0"/>
      </c:catAx>
      <c:valAx>
        <c:axId val="1805440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0550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111.png"/></Relationships>
</file>

<file path=ppt/drawings/drawing1.xml><?xml version="1.0" encoding="utf-8"?>
<c:userShapes xmlns:c="http://schemas.openxmlformats.org/drawingml/2006/chart">
  <cdr:relSizeAnchor xmlns:cdr="http://schemas.openxmlformats.org/drawingml/2006/chartDrawing">
    <cdr:from>
      <cdr:x>0.06269</cdr:x>
      <cdr:y>0.7406</cdr:y>
    </cdr:from>
    <cdr:to>
      <cdr:x>0.94898</cdr:x>
      <cdr:y>0.7406</cdr:y>
    </cdr:to>
    <cdr:cxnSp macro="">
      <cdr:nvCxnSpPr>
        <cdr:cNvPr id="7" name="Straight Connector 6">
          <a:extLst xmlns:a="http://schemas.openxmlformats.org/drawingml/2006/main">
            <a:ext uri="{FF2B5EF4-FFF2-40B4-BE49-F238E27FC236}">
              <a16:creationId xmlns:a16="http://schemas.microsoft.com/office/drawing/2014/main" id="{22030031-2231-B61E-8565-AAE3934E380B}"/>
            </a:ext>
          </a:extLst>
        </cdr:cNvPr>
        <cdr:cNvCxnSpPr/>
      </cdr:nvCxnSpPr>
      <cdr:spPr>
        <a:xfrm xmlns:a="http://schemas.openxmlformats.org/drawingml/2006/main">
          <a:off x="349652" y="2788296"/>
          <a:ext cx="4943354"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0.23851</cdr:x>
      <cdr:y>0.26338</cdr:y>
    </cdr:from>
    <cdr:to>
      <cdr:x>0.51651</cdr:x>
      <cdr:y>0.46608</cdr:y>
    </cdr:to>
    <cdr:pic>
      <cdr:nvPicPr>
        <cdr:cNvPr id="2" name="chart">
          <a:extLst xmlns:a="http://schemas.openxmlformats.org/drawingml/2006/main">
            <a:ext uri="{FF2B5EF4-FFF2-40B4-BE49-F238E27FC236}">
              <a16:creationId xmlns:a16="http://schemas.microsoft.com/office/drawing/2014/main" id="{0DB7C05B-F243-4848-642E-E5863A096E3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940011" y="1201307"/>
          <a:ext cx="2261286" cy="924519"/>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71268B-8AC2-4239-8FAF-7C144C210720}" type="datetimeFigureOut">
              <a:rPr lang="en-US"/>
              <a:t>8/26/2026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D8362-6D63-40AC-BAA9-90C3AE6D5875}" type="datetimeFigureOut">
              <a:rPr lang="en-US"/>
              <a:t>8/26/2026</a:t>
            </a:fld>
            <a:endParaRP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kwd73dK8f1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Cover slide image: Lesser Frigatebirds, Kiribati. Hiroyuki </a:t>
            </a:r>
            <a:r>
              <a:rPr lang="en-US" sz="1200" dirty="0" err="1"/>
              <a:t>Tanoi</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the first slide for each day</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a:t>
            </a:fld>
            <a:endParaRPr lang="en-NZ"/>
          </a:p>
        </p:txBody>
      </p:sp>
    </p:spTree>
    <p:extLst>
      <p:ext uri="{BB962C8B-B14F-4D97-AF65-F5344CB8AC3E}">
        <p14:creationId xmlns:p14="http://schemas.microsoft.com/office/powerpoint/2010/main" val="320759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2</a:t>
            </a:fld>
            <a:endParaRPr lang="en-NZ"/>
          </a:p>
        </p:txBody>
      </p:sp>
    </p:spTree>
    <p:extLst>
      <p:ext uri="{BB962C8B-B14F-4D97-AF65-F5344CB8AC3E}">
        <p14:creationId xmlns:p14="http://schemas.microsoft.com/office/powerpoint/2010/main" val="892482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34290" indent="0">
              <a:buNone/>
            </a:pPr>
            <a:endParaRPr lang="en-NZ" sz="1200" b="0" i="0" kern="1200" dirty="0">
              <a:solidFill>
                <a:schemeClr val="tx1"/>
              </a:solidFill>
              <a:effectLst/>
              <a:latin typeface="+mn-lt"/>
              <a:ea typeface="+mn-ea"/>
              <a:cs typeface="+mn-cs"/>
            </a:endParaRPr>
          </a:p>
          <a:p>
            <a:pPr marL="34290" indent="0">
              <a:buNone/>
            </a:pPr>
            <a:r>
              <a:rPr lang="en-US" dirty="0"/>
              <a:t>The objectives of the three-day workshop to familiarize participants with </a:t>
            </a:r>
          </a:p>
          <a:p>
            <a:pPr marL="548640" indent="-514350">
              <a:buFont typeface="+mj-lt"/>
              <a:buAutoNum type="arabicPeriod"/>
            </a:pPr>
            <a:r>
              <a:rPr lang="en-US" dirty="0"/>
              <a:t>Seabird biology, ecology and threats</a:t>
            </a:r>
          </a:p>
          <a:p>
            <a:pPr marL="548640" indent="-514350">
              <a:buFont typeface="+mj-lt"/>
              <a:buAutoNum type="arabicPeriod"/>
            </a:pPr>
            <a:r>
              <a:rPr lang="en-US" dirty="0"/>
              <a:t>Basic survey methods on-land and at-sea</a:t>
            </a:r>
          </a:p>
          <a:p>
            <a:pPr marL="548640" indent="-514350">
              <a:buFont typeface="+mj-lt"/>
              <a:buAutoNum type="arabicPeriod"/>
            </a:pPr>
            <a:r>
              <a:rPr lang="en-US" dirty="0"/>
              <a:t>Practical surveying on-land and at-sea </a:t>
            </a:r>
          </a:p>
          <a:p>
            <a:pPr marL="54864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dirty="0"/>
              <a:t>Managing data related to seabirds in Palau</a:t>
            </a:r>
          </a:p>
          <a:p>
            <a:pPr marL="548640" indent="-514350">
              <a:buFont typeface="+mj-lt"/>
              <a:buAutoNum type="arabicPeriod"/>
            </a:pPr>
            <a:endParaRPr lang="en-US"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a:t>
            </a:fld>
            <a:endParaRPr lang="en-NZ" dirty="0"/>
          </a:p>
        </p:txBody>
      </p:sp>
    </p:spTree>
    <p:extLst>
      <p:ext uri="{BB962C8B-B14F-4D97-AF65-F5344CB8AC3E}">
        <p14:creationId xmlns:p14="http://schemas.microsoft.com/office/powerpoint/2010/main" val="34238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US" dirty="0"/>
              <a:t>A short Youtube video that introduces the programme</a:t>
            </a:r>
          </a:p>
          <a:p>
            <a:r>
              <a:rPr lang="en-NZ" dirty="0"/>
              <a:t>https://www.youtube.com/watch?v=AU4hkzhE6PA&amp;t=4s</a:t>
            </a:r>
          </a:p>
        </p:txBody>
      </p:sp>
      <p:sp>
        <p:nvSpPr>
          <p:cNvPr id="4" name="Slide Number Placeholder 3"/>
          <p:cNvSpPr>
            <a:spLocks noGrp="1"/>
          </p:cNvSpPr>
          <p:nvPr>
            <p:ph type="sldNum" sz="quarter" idx="5"/>
          </p:nvPr>
        </p:nvSpPr>
        <p:spPr/>
        <p:txBody>
          <a:bodyPr/>
          <a:lstStyle/>
          <a:p>
            <a:fld id="{C6539446-6953-447E-A4E3-E7CFBF870046}" type="slidenum">
              <a:rPr lang="en-NZ" smtClean="0"/>
              <a:t>4</a:t>
            </a:fld>
            <a:endParaRPr lang="en-NZ" dirty="0"/>
          </a:p>
        </p:txBody>
      </p:sp>
    </p:spTree>
    <p:extLst>
      <p:ext uri="{BB962C8B-B14F-4D97-AF65-F5344CB8AC3E}">
        <p14:creationId xmlns:p14="http://schemas.microsoft.com/office/powerpoint/2010/main" val="2151258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CE480-EADF-2108-A0F1-31AABF9FF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F2ED8-6EE6-27AD-D360-11AE7617CEF6}"/>
              </a:ext>
            </a:extLst>
          </p:cNvPr>
          <p:cNvSpPr>
            <a:spLocks noGrp="1" noRot="1" noChangeAspect="1"/>
          </p:cNvSpPr>
          <p:nvPr>
            <p:ph type="sldImg"/>
          </p:nvPr>
        </p:nvSpPr>
        <p:spPr/>
        <p:txBody>
          <a:bodyPr/>
          <a:lstStyle/>
          <a:p>
            <a:endParaRPr lang="en-NZ" dirty="0"/>
          </a:p>
        </p:txBody>
      </p:sp>
      <p:sp>
        <p:nvSpPr>
          <p:cNvPr id="3" name="Notes Placeholder 2">
            <a:extLst>
              <a:ext uri="{FF2B5EF4-FFF2-40B4-BE49-F238E27FC236}">
                <a16:creationId xmlns:a16="http://schemas.microsoft.com/office/drawing/2014/main" id="{FD0252A8-95D3-9B53-C067-43632CAFA6F7}"/>
              </a:ext>
            </a:extLst>
          </p:cNvPr>
          <p:cNvSpPr>
            <a:spLocks noGrp="1"/>
          </p:cNvSpPr>
          <p:nvPr>
            <p:ph type="body" idx="1"/>
          </p:nvPr>
        </p:nvSpPr>
        <p:spPr/>
        <p:txBody>
          <a:bodyPr/>
          <a:lstStyle/>
          <a:p>
            <a:r>
              <a:rPr lang="en-US" dirty="0"/>
              <a:t>The Palau seabird monitoring project is part of the Pacific BioScapes programme. </a:t>
            </a:r>
          </a:p>
          <a:p>
            <a:r>
              <a:rPr lang="en-US" dirty="0"/>
              <a:t>The project purpose is to deliver a seabird monitoring training in Palau for government agencies and NGOs, CSOs and tourism operators which are either working on seabirds or have field capacity and interest to do so.</a:t>
            </a:r>
          </a:p>
          <a:p>
            <a:r>
              <a:rPr lang="en-US" dirty="0"/>
              <a:t>The project contributes to the implementation of Pacific BioScapes’ Activity 2.1.5: Increase site level management capacity of Palau’s Protected Areas Network (PAN). </a:t>
            </a:r>
            <a:endParaRPr lang="en-NZ" dirty="0"/>
          </a:p>
        </p:txBody>
      </p:sp>
      <p:sp>
        <p:nvSpPr>
          <p:cNvPr id="4" name="Slide Number Placeholder 3">
            <a:extLst>
              <a:ext uri="{FF2B5EF4-FFF2-40B4-BE49-F238E27FC236}">
                <a16:creationId xmlns:a16="http://schemas.microsoft.com/office/drawing/2014/main" id="{7CA55537-3F03-5D4F-4AF0-12EB36B8D687}"/>
              </a:ext>
            </a:extLst>
          </p:cNvPr>
          <p:cNvSpPr>
            <a:spLocks noGrp="1"/>
          </p:cNvSpPr>
          <p:nvPr>
            <p:ph type="sldNum" sz="quarter" idx="5"/>
          </p:nvPr>
        </p:nvSpPr>
        <p:spPr/>
        <p:txBody>
          <a:bodyPr/>
          <a:lstStyle/>
          <a:p>
            <a:fld id="{C6539446-6953-447E-A4E3-E7CFBF870046}" type="slidenum">
              <a:rPr lang="en-NZ" smtClean="0"/>
              <a:t>5</a:t>
            </a:fld>
            <a:endParaRPr lang="en-NZ" dirty="0"/>
          </a:p>
        </p:txBody>
      </p:sp>
    </p:spTree>
    <p:extLst>
      <p:ext uri="{BB962C8B-B14F-4D97-AF65-F5344CB8AC3E}">
        <p14:creationId xmlns:p14="http://schemas.microsoft.com/office/powerpoint/2010/main" val="2430614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dirty="0"/>
          </a:p>
        </p:txBody>
      </p:sp>
      <p:sp>
        <p:nvSpPr>
          <p:cNvPr id="3" name="Notes Placeholder 2"/>
          <p:cNvSpPr>
            <a:spLocks noGrp="1"/>
          </p:cNvSpPr>
          <p:nvPr>
            <p:ph type="body" idx="1"/>
          </p:nvPr>
        </p:nvSpPr>
        <p:spPr/>
        <p:txBody>
          <a:bodyPr/>
          <a:lstStyle/>
          <a:p>
            <a:r>
              <a:rPr lang="en-NZ" dirty="0"/>
              <a:t>Many of the resources that support the workshop this week are derived from the Pacific </a:t>
            </a:r>
            <a:r>
              <a:rPr lang="en-US" dirty="0"/>
              <a:t>Seabirds Survey and Monitoring Manual, which was developed by SPREP for anyone in the region to use.</a:t>
            </a:r>
          </a:p>
          <a:p>
            <a:endParaRPr lang="en-US" dirty="0"/>
          </a:p>
          <a:p>
            <a:r>
              <a:rPr lang="en-US" dirty="0"/>
              <a:t>These are links to the pdf of the manual on the SPREP website, and the website developed for this workshop.</a:t>
            </a:r>
          </a:p>
          <a:p>
            <a:r>
              <a:rPr lang="en-US" dirty="0"/>
              <a:t>We will use the website for much of today’s workshop. You can scan the QR code on your phone or type in the website address.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If you want to browse sections of the Manual as we talk through them you can use the website on your phone or laptop.</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[skip to website] https://seabirds.pacificbiosecurity.co.nz/</a:t>
            </a:r>
          </a:p>
          <a:p>
            <a:r>
              <a:rPr lang="en-US" dirty="0"/>
              <a:t>The manual has five parts, as outlined in the webpage heading:</a:t>
            </a:r>
          </a:p>
          <a:p>
            <a:pPr marL="228600" indent="-228600">
              <a:buFont typeface="+mj-lt"/>
              <a:buAutoNum type="arabicPeriod"/>
            </a:pPr>
            <a:r>
              <a:rPr lang="en-US" dirty="0"/>
              <a:t>An introduction to seabirds of the Pacific; </a:t>
            </a:r>
          </a:p>
          <a:p>
            <a:pPr marL="228600" indent="-228600">
              <a:buFont typeface="+mj-lt"/>
              <a:buAutoNum type="arabicPeriod"/>
            </a:pPr>
            <a:r>
              <a:rPr lang="en-US" dirty="0"/>
              <a:t>An introduction to different types of tools for surveying; </a:t>
            </a:r>
          </a:p>
          <a:p>
            <a:pPr marL="228600" indent="-228600">
              <a:buFont typeface="+mj-lt"/>
              <a:buAutoNum type="arabicPeriod"/>
            </a:pPr>
            <a:r>
              <a:rPr lang="en-US" dirty="0"/>
              <a:t>Measurement metrics for monitoring</a:t>
            </a:r>
          </a:p>
          <a:p>
            <a:pPr marL="228600" indent="-228600">
              <a:buFont typeface="+mj-lt"/>
              <a:buAutoNum type="arabicPeriod"/>
            </a:pPr>
            <a:r>
              <a:rPr lang="en-US" dirty="0"/>
              <a:t>Managing data to support conservation</a:t>
            </a:r>
          </a:p>
          <a:p>
            <a:pPr marL="228600" indent="-228600">
              <a:buFont typeface="+mj-lt"/>
              <a:buAutoNum type="arabicPeriod"/>
            </a:pPr>
            <a:r>
              <a:rPr lang="en-US" dirty="0"/>
              <a:t>And links to some additional some resources.</a:t>
            </a:r>
          </a:p>
          <a:p>
            <a:endParaRPr lang="en-US" dirty="0"/>
          </a:p>
          <a:p>
            <a:r>
              <a:rPr lang="en-US" dirty="0"/>
              <a:t>There is also a link to Palau workshop resources (which has the presentations and other resources to support training in Palau), and an Acknowledgments section.</a:t>
            </a:r>
          </a:p>
          <a:p>
            <a:r>
              <a:rPr lang="en-US" dirty="0"/>
              <a:t>All sections that are numbered are found in the Manual itself, and sections that don’t have numbers are those that we have created for the workshop.</a:t>
            </a:r>
          </a:p>
          <a:p>
            <a:r>
              <a:rPr lang="en-US" dirty="0"/>
              <a:t>For example, in Part 1 we have added a section on Seabirds of Palau, specially for this workshop.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Slide 6: PSSMM cover (see cover images on the Acknowledgements slide)</a:t>
            </a:r>
            <a:endParaRPr lang="en-US"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6</a:t>
            </a:fld>
            <a:endParaRPr lang="en-NZ" dirty="0"/>
          </a:p>
        </p:txBody>
      </p:sp>
    </p:spTree>
    <p:extLst>
      <p:ext uri="{BB962C8B-B14F-4D97-AF65-F5344CB8AC3E}">
        <p14:creationId xmlns:p14="http://schemas.microsoft.com/office/powerpoint/2010/main" val="141567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workshop covers all parts of the Manual at a high level.</a:t>
            </a:r>
          </a:p>
          <a:p>
            <a:r>
              <a:rPr lang="en-NZ" sz="2400" dirty="0"/>
              <a:t>Day 1 covers Parts 1-3 which includes </a:t>
            </a:r>
          </a:p>
          <a:p>
            <a:pPr lvl="1"/>
            <a:r>
              <a:rPr lang="en-US" dirty="0"/>
              <a:t>an Introduction to seabirds</a:t>
            </a:r>
          </a:p>
          <a:p>
            <a:pPr lvl="1"/>
            <a:r>
              <a:rPr lang="en-NZ" dirty="0"/>
              <a:t>Survey tools &amp; types and </a:t>
            </a:r>
          </a:p>
          <a:p>
            <a:pPr lvl="1"/>
            <a:r>
              <a:rPr lang="en-NZ" dirty="0"/>
              <a:t>Measurement &amp; monitoring</a:t>
            </a:r>
          </a:p>
          <a:p>
            <a:r>
              <a:rPr lang="en-NZ" sz="2400" dirty="0"/>
              <a:t>Day 2 is a practical day to practice identifying seabirds and using survey tools</a:t>
            </a:r>
          </a:p>
          <a:p>
            <a:r>
              <a:rPr lang="en-NZ" sz="2400" dirty="0"/>
              <a:t>Day 3 </a:t>
            </a:r>
            <a:r>
              <a:rPr lang="en-US" sz="2400" dirty="0"/>
              <a:t>is intended to review the practical work and covers the last two parts of the Manual</a:t>
            </a:r>
          </a:p>
          <a:p>
            <a:pPr lvl="1"/>
            <a:r>
              <a:rPr lang="en-US" dirty="0"/>
              <a:t>Managing data and </a:t>
            </a:r>
          </a:p>
          <a:p>
            <a:pPr lvl="1"/>
            <a:r>
              <a:rPr lang="en-US" dirty="0"/>
              <a:t>Resources</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7</a:t>
            </a:fld>
            <a:endParaRPr lang="en-NZ"/>
          </a:p>
        </p:txBody>
      </p:sp>
    </p:spTree>
    <p:extLst>
      <p:ext uri="{BB962C8B-B14F-4D97-AF65-F5344CB8AC3E}">
        <p14:creationId xmlns:p14="http://schemas.microsoft.com/office/powerpoint/2010/main" val="3723258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Mentimeter is a way for people to share their views anonymously </a:t>
            </a:r>
          </a:p>
          <a:p>
            <a:r>
              <a:rPr lang="en-US" dirty="0"/>
              <a:t>We won’t know what your answers are, we only see the group results</a:t>
            </a:r>
          </a:p>
          <a:p>
            <a:r>
              <a:rPr lang="en-US" dirty="0"/>
              <a:t>We use Mentimeter to do some spot quizzes throughout the workshop</a:t>
            </a:r>
          </a:p>
          <a:p>
            <a:r>
              <a:rPr lang="en-US" dirty="0"/>
              <a:t>Let’s try it out…</a:t>
            </a:r>
          </a:p>
          <a:p>
            <a:r>
              <a:rPr lang="en-US" dirty="0"/>
              <a:t>Use your phone to scan this QR code</a:t>
            </a:r>
          </a:p>
          <a:p>
            <a:r>
              <a:rPr lang="en-NZ" dirty="0"/>
              <a:t>If you don’t have a smartphone you can share with other people</a:t>
            </a:r>
          </a:p>
        </p:txBody>
      </p:sp>
      <p:sp>
        <p:nvSpPr>
          <p:cNvPr id="4" name="Slide Number Placeholder 3"/>
          <p:cNvSpPr>
            <a:spLocks noGrp="1"/>
          </p:cNvSpPr>
          <p:nvPr>
            <p:ph type="sldNum" sz="quarter" idx="5"/>
          </p:nvPr>
        </p:nvSpPr>
        <p:spPr/>
        <p:txBody>
          <a:bodyPr/>
          <a:lstStyle/>
          <a:p>
            <a:fld id="{C6539446-6953-447E-A4E3-E7CFBF870046}" type="slidenum">
              <a:rPr lang="en-NZ" smtClean="0"/>
              <a:t>8</a:t>
            </a:fld>
            <a:endParaRPr lang="en-NZ"/>
          </a:p>
        </p:txBody>
      </p:sp>
    </p:spTree>
    <p:extLst>
      <p:ext uri="{BB962C8B-B14F-4D97-AF65-F5344CB8AC3E}">
        <p14:creationId xmlns:p14="http://schemas.microsoft.com/office/powerpoint/2010/main" val="110594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Monica</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11</a:t>
            </a:fld>
            <a:endParaRPr lang="en-NZ"/>
          </a:p>
        </p:txBody>
      </p:sp>
    </p:spTree>
    <p:extLst>
      <p:ext uri="{BB962C8B-B14F-4D97-AF65-F5344CB8AC3E}">
        <p14:creationId xmlns:p14="http://schemas.microsoft.com/office/powerpoint/2010/main" val="1251820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cover the first three parts of the Manual, which provide the relevant background for the practical work tomorrow.</a:t>
            </a:r>
          </a:p>
          <a:p>
            <a:endParaRPr lang="en-US" dirty="0"/>
          </a:p>
          <a:p>
            <a:r>
              <a:rPr lang="en-US" dirty="0"/>
              <a:t>Part 1 is an introduction to seabirds, their ecology and why we would want to monitor them.</a:t>
            </a:r>
          </a:p>
          <a:p>
            <a:r>
              <a:rPr lang="en-US" dirty="0"/>
              <a:t>We’ll cover the important role seabirds play in the environment, some general information about their biology and ecology – how they live, and the threats they face.</a:t>
            </a:r>
          </a:p>
          <a:p>
            <a:r>
              <a:rPr lang="en-US" dirty="0"/>
              <a:t>There will be an introduction to the seabirds that live in the Pacific region broadly and in Palau</a:t>
            </a:r>
          </a:p>
          <a:p>
            <a:endParaRPr lang="en-US" dirty="0"/>
          </a:p>
          <a:p>
            <a:r>
              <a:rPr lang="en-US" dirty="0"/>
              <a:t>Part 2 discusses the tools that are used to survey seabirds</a:t>
            </a:r>
          </a:p>
          <a:p>
            <a:r>
              <a:rPr lang="en-US" dirty="0"/>
              <a:t>We’ll talk about the value of surveys of communities and how to assess threats to seabird populations.</a:t>
            </a:r>
          </a:p>
          <a:p>
            <a:r>
              <a:rPr lang="en-US" dirty="0"/>
              <a:t>Finally, there will be a discission of how to survey seabirds on the land and at-sea</a:t>
            </a:r>
          </a:p>
          <a:p>
            <a:endParaRPr lang="en-US" dirty="0"/>
          </a:p>
          <a:p>
            <a:r>
              <a:rPr lang="en-US" dirty="0"/>
              <a:t>Part 3 discusses how to measure and monitor key indicators for seabird populations.</a:t>
            </a:r>
          </a:p>
          <a:p>
            <a:r>
              <a:rPr lang="en-US" dirty="0"/>
              <a:t>This includes monitoring of nests and assessing their reproductive success.</a:t>
            </a:r>
          </a:p>
          <a:p>
            <a:endParaRPr lang="en-US" dirty="0"/>
          </a:p>
          <a:p>
            <a:r>
              <a:rPr lang="en-US" dirty="0"/>
              <a:t>Most of this material will be covered by Ray as he is the seabird expert.</a:t>
            </a:r>
          </a:p>
          <a:p>
            <a:endParaRPr lang="en-US" sz="1200" dirty="0"/>
          </a:p>
          <a:p>
            <a:r>
              <a:rPr lang="en-US" sz="1200" dirty="0"/>
              <a:t>Slide 12: PSSMM Figure 7</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12</a:t>
            </a:fld>
            <a:endParaRPr lang="en-NZ"/>
          </a:p>
        </p:txBody>
      </p:sp>
    </p:spTree>
    <p:extLst>
      <p:ext uri="{BB962C8B-B14F-4D97-AF65-F5344CB8AC3E}">
        <p14:creationId xmlns:p14="http://schemas.microsoft.com/office/powerpoint/2010/main" val="3882546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Our first topic is Part 1 of the Manual.</a:t>
            </a:r>
          </a:p>
          <a:p>
            <a:r>
              <a:rPr lang="en-US" dirty="0"/>
              <a:t>This has eight sections, and the sections we will cover are in bold text</a:t>
            </a:r>
          </a:p>
          <a:p>
            <a:r>
              <a:rPr lang="en-US" dirty="0"/>
              <a:t>As Palau already has a  bird monitoring programme run through the Belau National Museum we won’t discuss developing a surveying and monitoring </a:t>
            </a:r>
            <a:r>
              <a:rPr lang="en-US" dirty="0" err="1"/>
              <a:t>programme</a:t>
            </a:r>
            <a:r>
              <a:rPr lang="en-US" dirty="0"/>
              <a:t>, but we will discuss what might be added to that </a:t>
            </a:r>
            <a:r>
              <a:rPr lang="en-US" dirty="0" err="1"/>
              <a:t>programme</a:t>
            </a:r>
            <a:r>
              <a:rPr lang="en-US" dirty="0"/>
              <a:t> for seabird monitoring.</a:t>
            </a:r>
          </a:p>
          <a:p>
            <a:r>
              <a:rPr lang="en-US" dirty="0"/>
              <a:t>We also won</a:t>
            </a:r>
            <a:r>
              <a:rPr lang="en-NZ" dirty="0"/>
              <a:t>’t discuss traditional knowledge as you know this far better than we could.</a:t>
            </a:r>
          </a:p>
          <a:p>
            <a:r>
              <a:rPr lang="en-NZ" dirty="0"/>
              <a:t>Similarly, we will only briefly discuss working with communities, as you already know this, but we will talk about the value that community knowledge can bring to seabird monitoring.</a:t>
            </a:r>
          </a:p>
          <a:p>
            <a:r>
              <a:rPr lang="en-NZ" dirty="0"/>
              <a:t>…</a:t>
            </a:r>
          </a:p>
        </p:txBody>
      </p:sp>
      <p:sp>
        <p:nvSpPr>
          <p:cNvPr id="4" name="Slide Number Placeholder 3"/>
          <p:cNvSpPr>
            <a:spLocks noGrp="1"/>
          </p:cNvSpPr>
          <p:nvPr>
            <p:ph type="sldNum" sz="quarter" idx="5"/>
          </p:nvPr>
        </p:nvSpPr>
        <p:spPr/>
        <p:txBody>
          <a:bodyPr/>
          <a:lstStyle/>
          <a:p>
            <a:fld id="{C6539446-6953-447E-A4E3-E7CFBF870046}" type="slidenum">
              <a:rPr lang="en-NZ" smtClean="0"/>
              <a:t>13</a:t>
            </a:fld>
            <a:endParaRPr lang="en-NZ"/>
          </a:p>
        </p:txBody>
      </p:sp>
    </p:spTree>
    <p:extLst>
      <p:ext uri="{BB962C8B-B14F-4D97-AF65-F5344CB8AC3E}">
        <p14:creationId xmlns:p14="http://schemas.microsoft.com/office/powerpoint/2010/main" val="3693524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let this video tell part of the story of why seabirds are important to ecosystems.</a:t>
            </a:r>
          </a:p>
          <a:p>
            <a:r>
              <a:rPr lang="en-US" dirty="0"/>
              <a:t>Although this talks about invasive species impacts, it demonstrates that key role that seabirds play and why keeping their populations healthy is important. </a:t>
            </a:r>
          </a:p>
          <a:p>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Slide 14: video produced by </a:t>
            </a:r>
            <a:r>
              <a:rPr lang="fr-FR" sz="1200" dirty="0"/>
              <a:t>Mair Perkins Ltd. Animation &amp; Illustration </a:t>
            </a:r>
            <a:r>
              <a:rPr lang="en-US" sz="1200" dirty="0"/>
              <a:t>and commissioned by Lancaster University: </a:t>
            </a:r>
            <a:r>
              <a:rPr lang="en-US" sz="1200" dirty="0">
                <a:hlinkClick r:id="rId3"/>
              </a:rPr>
              <a:t>https://www.youtube.com/watch?v=kwd73dK8f1A</a:t>
            </a:r>
            <a:endParaRPr lang="en-US" sz="1200"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14</a:t>
            </a:fld>
            <a:endParaRPr lang="en-NZ"/>
          </a:p>
        </p:txBody>
      </p:sp>
    </p:spTree>
    <p:extLst>
      <p:ext uri="{BB962C8B-B14F-4D97-AF65-F5344CB8AC3E}">
        <p14:creationId xmlns:p14="http://schemas.microsoft.com/office/powerpoint/2010/main" val="3091237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514CE-F352-BEDC-A2EE-F2FD8E1A6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F610E6-5590-E0B7-005F-8E4824F17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3512F-0FCE-11E3-EEA7-0755153B1BE9}"/>
              </a:ext>
            </a:extLst>
          </p:cNvPr>
          <p:cNvSpPr>
            <a:spLocks noGrp="1"/>
          </p:cNvSpPr>
          <p:nvPr>
            <p:ph type="body" idx="1"/>
          </p:nvPr>
        </p:nvSpPr>
        <p:spPr/>
        <p:txBody>
          <a:bodyPr/>
          <a:lstStyle/>
          <a:p>
            <a:r>
              <a:rPr lang="en-US" dirty="0"/>
              <a:t>Seabirds spend much of their lives at sea, although all of them nest on land.</a:t>
            </a:r>
          </a:p>
          <a:p>
            <a:r>
              <a:rPr lang="en-US" dirty="0"/>
              <a:t>There are seven or eight different groups of seabird, and most of them are found in Palau. </a:t>
            </a:r>
          </a:p>
          <a:p>
            <a:r>
              <a:rPr lang="en-US" dirty="0"/>
              <a:t>You’ll hear us talk about Procellariids, quite a lot. These are the grouping of albatrosses, petrels, shearwaters and storm petrels.</a:t>
            </a:r>
          </a:p>
          <a:p>
            <a:r>
              <a:rPr lang="en-US" dirty="0"/>
              <a:t>Ray will talk more about these, and I’ll hand over to him now.</a:t>
            </a:r>
          </a:p>
          <a:p>
            <a:endParaRPr lang="en-US" dirty="0"/>
          </a:p>
          <a:p>
            <a:r>
              <a:rPr lang="en-US" sz="1200" dirty="0"/>
              <a:t>Slide 15: PSSMM Figure 2</a:t>
            </a:r>
          </a:p>
        </p:txBody>
      </p:sp>
      <p:sp>
        <p:nvSpPr>
          <p:cNvPr id="4" name="Slide Number Placeholder 3">
            <a:extLst>
              <a:ext uri="{FF2B5EF4-FFF2-40B4-BE49-F238E27FC236}">
                <a16:creationId xmlns:a16="http://schemas.microsoft.com/office/drawing/2014/main" id="{3AF3F99A-B212-BAD6-BB18-2F8665B011B9}"/>
              </a:ext>
            </a:extLst>
          </p:cNvPr>
          <p:cNvSpPr>
            <a:spLocks noGrp="1"/>
          </p:cNvSpPr>
          <p:nvPr>
            <p:ph type="sldNum" sz="quarter" idx="5"/>
          </p:nvPr>
        </p:nvSpPr>
        <p:spPr/>
        <p:txBody>
          <a:bodyPr/>
          <a:lstStyle/>
          <a:p>
            <a:fld id="{C6539446-6953-447E-A4E3-E7CFBF870046}" type="slidenum">
              <a:rPr lang="en-NZ" smtClean="0"/>
              <a:t>15</a:t>
            </a:fld>
            <a:endParaRPr lang="en-NZ"/>
          </a:p>
        </p:txBody>
      </p:sp>
    </p:spTree>
    <p:extLst>
      <p:ext uri="{BB962C8B-B14F-4D97-AF65-F5344CB8AC3E}">
        <p14:creationId xmlns:p14="http://schemas.microsoft.com/office/powerpoint/2010/main" val="198538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Seabirds are adapted in different ways morphologically (in their form) for ocean life:</a:t>
            </a:r>
          </a:p>
          <a:p>
            <a:pPr marL="0" indent="0">
              <a:buNone/>
            </a:pPr>
            <a:r>
              <a:rPr lang="en-US" dirty="0"/>
              <a:t>	- waterproofed feathers, oil glands at base of tail</a:t>
            </a:r>
          </a:p>
          <a:p>
            <a:pPr marL="0" indent="0">
              <a:buNone/>
            </a:pPr>
            <a:r>
              <a:rPr lang="en-US" dirty="0"/>
              <a:t>	- streamlined bodies and legs set far back</a:t>
            </a:r>
          </a:p>
          <a:p>
            <a:pPr marL="0" indent="0">
              <a:buNone/>
            </a:pPr>
            <a:r>
              <a:rPr lang="en-US" dirty="0"/>
              <a:t>	- some (albatrosses, procellariids) have salt glands for excreting excess salt </a:t>
            </a:r>
          </a:p>
          <a:p>
            <a:pPr marL="0" indent="0">
              <a:buNone/>
            </a:pPr>
            <a:r>
              <a:rPr lang="en-US" dirty="0"/>
              <a:t>	- good eyesight for locking in on prey</a:t>
            </a:r>
          </a:p>
          <a:p>
            <a:endParaRPr lang="en-NZ" dirty="0"/>
          </a:p>
          <a:p>
            <a:r>
              <a:rPr lang="en-US" dirty="0"/>
              <a:t>Slide 16: Cover image from Seabirds: The New Identification Guide, by Peter Harrison, Martin Perrow, and Hans Larsson</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16</a:t>
            </a:fld>
            <a:endParaRPr lang="en-NZ"/>
          </a:p>
        </p:txBody>
      </p:sp>
    </p:spTree>
    <p:extLst>
      <p:ext uri="{BB962C8B-B14F-4D97-AF65-F5344CB8AC3E}">
        <p14:creationId xmlns:p14="http://schemas.microsoft.com/office/powerpoint/2010/main" val="1806354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98831-D114-46BB-E67B-7805216BE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2CDA6-7903-F7AC-1A8B-B4895D8DE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A043B-02C4-4D9A-6767-C6FABAFF50BA}"/>
              </a:ext>
            </a:extLst>
          </p:cNvPr>
          <p:cNvSpPr>
            <a:spLocks noGrp="1"/>
          </p:cNvSpPr>
          <p:nvPr>
            <p:ph type="body" idx="1"/>
          </p:nvPr>
        </p:nvSpPr>
        <p:spPr/>
        <p:txBody>
          <a:bodyPr/>
          <a:lstStyle/>
          <a:p>
            <a:r>
              <a:rPr lang="en-US" dirty="0"/>
              <a:t>Seabirds spend all of their foraging time at sea, often dispersing or migrating long distances</a:t>
            </a:r>
          </a:p>
          <a:p>
            <a:r>
              <a:rPr lang="en-US" dirty="0"/>
              <a:t>Prey ranges from tiny zooplankton to large fish and squid</a:t>
            </a:r>
          </a:p>
          <a:p>
            <a:r>
              <a:rPr lang="en-US" dirty="0"/>
              <a:t>Prey is captured mainly by surface-dipping or plunge-diving</a:t>
            </a:r>
          </a:p>
          <a:p>
            <a:pPr marL="268288" indent="-268288"/>
            <a:r>
              <a:rPr lang="en-US" dirty="0"/>
              <a:t>Most come ashore at night, c.f. Sooty Tern and Procellariids, and all come ashore to breed</a:t>
            </a:r>
          </a:p>
          <a:p>
            <a:pPr marL="268288" indent="-268288"/>
            <a:r>
              <a:rPr lang="en-US" dirty="0"/>
              <a:t>Sensitive to changes in ocean food supplies, e.g. El Nino, climate change issues, overfishing.</a:t>
            </a:r>
          </a:p>
          <a:p>
            <a:pPr marL="268288" indent="-268288"/>
            <a:endParaRPr lang="en-US" dirty="0"/>
          </a:p>
          <a:p>
            <a:pPr marL="268288" indent="-268288"/>
            <a:r>
              <a:rPr lang="en-US" dirty="0"/>
              <a:t>Slide 17: PSSMM Figure 9. Foraging Brown and Red-footed Boobies, and Brown Noddies at sea, Samoa. Photo: Juney Ward, SPREP</a:t>
            </a:r>
          </a:p>
          <a:p>
            <a:endParaRPr lang="en-NZ" dirty="0"/>
          </a:p>
        </p:txBody>
      </p:sp>
      <p:sp>
        <p:nvSpPr>
          <p:cNvPr id="4" name="Slide Number Placeholder 3">
            <a:extLst>
              <a:ext uri="{FF2B5EF4-FFF2-40B4-BE49-F238E27FC236}">
                <a16:creationId xmlns:a16="http://schemas.microsoft.com/office/drawing/2014/main" id="{714151BF-E12C-3236-926E-E547F30CD24F}"/>
              </a:ext>
            </a:extLst>
          </p:cNvPr>
          <p:cNvSpPr>
            <a:spLocks noGrp="1"/>
          </p:cNvSpPr>
          <p:nvPr>
            <p:ph type="sldNum" sz="quarter" idx="5"/>
          </p:nvPr>
        </p:nvSpPr>
        <p:spPr/>
        <p:txBody>
          <a:bodyPr/>
          <a:lstStyle/>
          <a:p>
            <a:fld id="{C6539446-6953-447E-A4E3-E7CFBF870046}" type="slidenum">
              <a:rPr lang="en-NZ" smtClean="0"/>
              <a:t>17</a:t>
            </a:fld>
            <a:endParaRPr lang="en-NZ"/>
          </a:p>
        </p:txBody>
      </p:sp>
    </p:spTree>
    <p:extLst>
      <p:ext uri="{BB962C8B-B14F-4D97-AF65-F5344CB8AC3E}">
        <p14:creationId xmlns:p14="http://schemas.microsoft.com/office/powerpoint/2010/main" val="338521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They have a great variety of nesting strategies from solitary (name examples) to clustered and colonial </a:t>
            </a:r>
          </a:p>
          <a:p>
            <a:r>
              <a:rPr lang="en-AU" dirty="0"/>
              <a:t>And ground-nesting, burrow-nesting to tree-nesting</a:t>
            </a:r>
          </a:p>
          <a:p>
            <a:r>
              <a:rPr lang="en-AU" dirty="0"/>
              <a:t>And substantial nest construction to no formed nest</a:t>
            </a:r>
          </a:p>
          <a:p>
            <a:r>
              <a:rPr lang="en-AU" dirty="0"/>
              <a:t>All lay 1-2 eggs seasonally or not, long incubation and fledging periods, i.e., slow breeders.</a:t>
            </a:r>
          </a:p>
          <a:p>
            <a:r>
              <a:rPr lang="en-AU" dirty="0"/>
              <a:t>All sensitive to changes in on-land e.g. activities  e.g. invasive species, habitat loss, disturbance, and so populations easily wiped out. On the other hand, they can recolonise in sites where these problems have been removed.</a:t>
            </a:r>
          </a:p>
          <a:p>
            <a:endParaRPr lang="en-AU" dirty="0"/>
          </a:p>
          <a:p>
            <a:r>
              <a:rPr lang="en-AU" dirty="0"/>
              <a:t>Slide 18: Ray Pierce</a:t>
            </a:r>
          </a:p>
          <a:p>
            <a:endParaRPr lang="en-AU" dirty="0"/>
          </a:p>
          <a:p>
            <a:endParaRPr lang="en-AU" dirty="0"/>
          </a:p>
        </p:txBody>
      </p:sp>
      <p:sp>
        <p:nvSpPr>
          <p:cNvPr id="4" name="Slide Number Placeholder 3"/>
          <p:cNvSpPr>
            <a:spLocks noGrp="1"/>
          </p:cNvSpPr>
          <p:nvPr>
            <p:ph type="sldNum" sz="quarter" idx="5"/>
          </p:nvPr>
        </p:nvSpPr>
        <p:spPr/>
        <p:txBody>
          <a:bodyPr/>
          <a:lstStyle/>
          <a:p>
            <a:fld id="{C6539446-6953-447E-A4E3-E7CFBF870046}" type="slidenum">
              <a:rPr lang="en-AU" smtClean="0"/>
              <a:t>18</a:t>
            </a:fld>
            <a:endParaRPr lang="en-AU"/>
          </a:p>
        </p:txBody>
      </p:sp>
    </p:spTree>
    <p:extLst>
      <p:ext uri="{BB962C8B-B14F-4D97-AF65-F5344CB8AC3E}">
        <p14:creationId xmlns:p14="http://schemas.microsoft.com/office/powerpoint/2010/main" val="121510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8 seabird families occur in tropical Oceania and all 8 families occur in Palau - these are:</a:t>
            </a:r>
          </a:p>
          <a:p>
            <a:pPr marL="0" indent="0">
              <a:buNone/>
            </a:pPr>
            <a:endParaRPr lang="en-NZ" dirty="0"/>
          </a:p>
          <a:p>
            <a:pPr marL="0" indent="0">
              <a:buNone/>
            </a:pPr>
            <a:r>
              <a:rPr lang="en-NZ" dirty="0"/>
              <a:t>	#1. Terns and noddies (Laridae) </a:t>
            </a:r>
          </a:p>
          <a:p>
            <a:pPr marL="0" indent="0">
              <a:buNone/>
            </a:pPr>
            <a:r>
              <a:rPr lang="en-NZ" dirty="0"/>
              <a:t>– Mainly sharp-beaked fish-eaters and some squid-eaters caught by surface-dipping (all species), plunging (</a:t>
            </a:r>
          </a:p>
          <a:p>
            <a:pPr marL="0" indent="0">
              <a:buNone/>
            </a:pPr>
            <a:r>
              <a:rPr lang="en-NZ" dirty="0"/>
              <a:t>- Feed in lagoons, inshore or offshore/pelagic (the others)</a:t>
            </a:r>
          </a:p>
          <a:p>
            <a:pPr marL="0" indent="0">
              <a:buNone/>
            </a:pPr>
            <a:r>
              <a:rPr lang="en-NZ" dirty="0"/>
              <a:t>- They are usually colonial nesters (one exception – can you name this).</a:t>
            </a:r>
          </a:p>
          <a:p>
            <a:endParaRPr lang="en-NZ" dirty="0"/>
          </a:p>
          <a:p>
            <a:r>
              <a:rPr lang="en-NZ" dirty="0"/>
              <a:t>Slide 19: </a:t>
            </a:r>
            <a:r>
              <a:rPr lang="pt-BR" dirty="0"/>
              <a:t>Adult Sooty Tern and eggs Marinha do Brasil, CC BY-SA 2.0</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19: </a:t>
            </a:r>
            <a:r>
              <a:rPr lang="en-US" dirty="0"/>
              <a:t>Brown Noddies Charles J. Sharp - Own work, CC BY-SA 4.0</a:t>
            </a:r>
            <a:endParaRPr lang="pt-BR"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19</a:t>
            </a:fld>
            <a:endParaRPr lang="en-NZ"/>
          </a:p>
        </p:txBody>
      </p:sp>
    </p:spTree>
    <p:extLst>
      <p:ext uri="{BB962C8B-B14F-4D97-AF65-F5344CB8AC3E}">
        <p14:creationId xmlns:p14="http://schemas.microsoft.com/office/powerpoint/2010/main" val="1481681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BC541-82BF-57D6-5D04-C07DBF0D4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F8006-DFBB-8B0D-1F72-BB29213DB4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23D85-2103-88C4-59AD-716797E761B1}"/>
              </a:ext>
            </a:extLst>
          </p:cNvPr>
          <p:cNvSpPr>
            <a:spLocks noGrp="1"/>
          </p:cNvSpPr>
          <p:nvPr>
            <p:ph type="body" idx="1"/>
          </p:nvPr>
        </p:nvSpPr>
        <p:spPr/>
        <p:txBody>
          <a:bodyPr/>
          <a:lstStyle/>
          <a:p>
            <a:pPr marL="0" indent="0">
              <a:buNone/>
            </a:pPr>
            <a:r>
              <a:rPr lang="en-NZ" dirty="0"/>
              <a:t>These four families are the tube-noses as they have tubes on their beaks from which concentrated salt is excreted from their salt glands. </a:t>
            </a:r>
          </a:p>
          <a:p>
            <a:pPr marL="0" indent="0">
              <a:buNone/>
            </a:pPr>
            <a:r>
              <a:rPr lang="en-NZ" dirty="0"/>
              <a:t>Includes the Southern and Northern Storm-petrels all of which feed on zooplankton which visit Palau at differing times of the year – southern winter/northern winter </a:t>
            </a:r>
          </a:p>
          <a:p>
            <a:r>
              <a:rPr lang="en-NZ" dirty="0"/>
              <a:t> </a:t>
            </a:r>
          </a:p>
          <a:p>
            <a:r>
              <a:rPr lang="en-NZ" dirty="0"/>
              <a:t>A few albatross species breed in the northern Pacific not so far away and can pass through Palau waters. They are squid eaters and breed on undisturbed islands. </a:t>
            </a:r>
          </a:p>
          <a:p>
            <a:endParaRPr lang="en-NZ" dirty="0"/>
          </a:p>
          <a:p>
            <a:r>
              <a:rPr lang="en-NZ" dirty="0"/>
              <a:t>Petrels and shearwaters – these do breed here in Palau (which species?) Tropical Shearwater (ex Audubon’s in many guides) and we will discuss this colonial nester later; and many passage migrants.</a:t>
            </a:r>
          </a:p>
          <a:p>
            <a:endParaRPr lang="en-NZ" dirty="0"/>
          </a:p>
          <a:p>
            <a:r>
              <a:rPr lang="en-NZ" dirty="0"/>
              <a:t>Slide 20: </a:t>
            </a:r>
            <a:r>
              <a:rPr lang="en-US" dirty="0"/>
              <a:t>Matsudaira’s Storm-petrel Tony Morris, CC BY-SA 2.0 </a:t>
            </a:r>
          </a:p>
          <a:p>
            <a:r>
              <a:rPr lang="en-US" dirty="0"/>
              <a:t>Slide 20: Polynesian Storm-petrel James Eaton - iNaturalist, CC0</a:t>
            </a:r>
          </a:p>
          <a:p>
            <a:r>
              <a:rPr lang="en-US" dirty="0"/>
              <a:t>Slide 20: Black-footed Albatross dancing Brocken </a:t>
            </a:r>
            <a:r>
              <a:rPr lang="en-US" dirty="0" err="1"/>
              <a:t>Inaglory</a:t>
            </a:r>
            <a:r>
              <a:rPr lang="en-US" dirty="0"/>
              <a:t>, CC BY-SA 3.0</a:t>
            </a:r>
          </a:p>
          <a:p>
            <a:r>
              <a:rPr lang="en-US" dirty="0"/>
              <a:t>Slide 20: Mottled Petrel JJ Harrison - Own work, CC BY-SA 3.0</a:t>
            </a:r>
            <a:endParaRPr lang="en-NZ" dirty="0"/>
          </a:p>
          <a:p>
            <a:endParaRPr lang="en-NZ" dirty="0"/>
          </a:p>
        </p:txBody>
      </p:sp>
      <p:sp>
        <p:nvSpPr>
          <p:cNvPr id="4" name="Slide Number Placeholder 3">
            <a:extLst>
              <a:ext uri="{FF2B5EF4-FFF2-40B4-BE49-F238E27FC236}">
                <a16:creationId xmlns:a16="http://schemas.microsoft.com/office/drawing/2014/main" id="{07202922-31C3-13BB-DD7E-BE583D58A199}"/>
              </a:ext>
            </a:extLst>
          </p:cNvPr>
          <p:cNvSpPr>
            <a:spLocks noGrp="1"/>
          </p:cNvSpPr>
          <p:nvPr>
            <p:ph type="sldNum" sz="quarter" idx="5"/>
          </p:nvPr>
        </p:nvSpPr>
        <p:spPr/>
        <p:txBody>
          <a:bodyPr/>
          <a:lstStyle/>
          <a:p>
            <a:fld id="{C6539446-6953-447E-A4E3-E7CFBF870046}" type="slidenum">
              <a:rPr lang="en-NZ" smtClean="0"/>
              <a:t>20</a:t>
            </a:fld>
            <a:endParaRPr lang="en-NZ"/>
          </a:p>
        </p:txBody>
      </p:sp>
    </p:spTree>
    <p:extLst>
      <p:ext uri="{BB962C8B-B14F-4D97-AF65-F5344CB8AC3E}">
        <p14:creationId xmlns:p14="http://schemas.microsoft.com/office/powerpoint/2010/main" val="2493298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A713B-D587-7E45-FE99-B1F66DB46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E61A1-5367-5EE0-37D9-6C276A634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4E9BA-61B6-1D98-6387-3640FA6BFE50}"/>
              </a:ext>
            </a:extLst>
          </p:cNvPr>
          <p:cNvSpPr>
            <a:spLocks noGrp="1"/>
          </p:cNvSpPr>
          <p:nvPr>
            <p:ph type="body" idx="1"/>
          </p:nvPr>
        </p:nvSpPr>
        <p:spPr/>
        <p:txBody>
          <a:bodyPr/>
          <a:lstStyle/>
          <a:p>
            <a:pPr marL="266400" lvl="1" indent="0">
              <a:buNone/>
            </a:pPr>
            <a:r>
              <a:rPr lang="en-NZ" dirty="0"/>
              <a:t>Frigatebirds take pelagic fish and squid from the surface, but also steal other birds’ prey that are being brought back to the nest – island seabird colonies often have frigatebirds lurking overhead in wait. They nest in loose or dense colonies on ground or woody plants, displaying aerially or on ground with expanded red gular pouch. </a:t>
            </a:r>
          </a:p>
          <a:p>
            <a:pPr marL="266400" lvl="1" indent="0">
              <a:buNone/>
            </a:pPr>
            <a:endParaRPr lang="en-NZ" dirty="0"/>
          </a:p>
          <a:p>
            <a:pPr marL="266400" lvl="1" indent="0">
              <a:buNone/>
            </a:pPr>
            <a:r>
              <a:rPr lang="en-NZ" dirty="0"/>
              <a:t>Slide 21: </a:t>
            </a:r>
            <a:r>
              <a:rPr lang="en-US" dirty="0"/>
              <a:t>Male Great Frigatebird displaying Charles J. Sharp  - Own work, CC BY-SA 3.0</a:t>
            </a:r>
          </a:p>
          <a:p>
            <a:pPr marL="266400" lvl="1" indent="0">
              <a:buNone/>
            </a:pPr>
            <a:r>
              <a:rPr lang="en-US" dirty="0"/>
              <a:t>Slide 21:  Chick D. Gordon E. Robertson - Own work, CC BY-SA 3.0</a:t>
            </a:r>
          </a:p>
          <a:p>
            <a:pPr marL="266400" lvl="1" indent="0">
              <a:buNone/>
            </a:pPr>
            <a:r>
              <a:rPr lang="en-US" dirty="0"/>
              <a:t>Slide 21: Breeding pair Charles J. Sharp - Own work, CC BY-SA 3.0</a:t>
            </a:r>
          </a:p>
          <a:p>
            <a:pPr marL="266400" lvl="1" indent="0">
              <a:buNone/>
            </a:pPr>
            <a:r>
              <a:rPr lang="en-US" dirty="0"/>
              <a:t>Slide 21: Male Lesser Frigatebird </a:t>
            </a:r>
            <a:r>
              <a:rPr lang="en-US" dirty="0" err="1"/>
              <a:t>Ariefrahman</a:t>
            </a:r>
            <a:r>
              <a:rPr lang="en-US" dirty="0"/>
              <a:t> - Own work, CC BY-SA 4.0 </a:t>
            </a:r>
          </a:p>
          <a:p>
            <a:pPr marL="266400" lvl="1" indent="0">
              <a:buNone/>
            </a:pPr>
            <a:r>
              <a:rPr lang="en-US" dirty="0"/>
              <a:t>Slide 21: Male Lesser Frigatebird  </a:t>
            </a:r>
            <a:r>
              <a:rPr lang="en-US" dirty="0" err="1"/>
              <a:t>Ariefrahman</a:t>
            </a:r>
            <a:r>
              <a:rPr lang="en-US" dirty="0"/>
              <a:t> - Own work, CC BY-SA 4.0</a:t>
            </a:r>
            <a:endParaRPr lang="en-NZ" dirty="0"/>
          </a:p>
        </p:txBody>
      </p:sp>
      <p:sp>
        <p:nvSpPr>
          <p:cNvPr id="4" name="Slide Number Placeholder 3">
            <a:extLst>
              <a:ext uri="{FF2B5EF4-FFF2-40B4-BE49-F238E27FC236}">
                <a16:creationId xmlns:a16="http://schemas.microsoft.com/office/drawing/2014/main" id="{CD2BAB5E-2BA8-A038-D2D8-59457F6DF5DB}"/>
              </a:ext>
            </a:extLst>
          </p:cNvPr>
          <p:cNvSpPr>
            <a:spLocks noGrp="1"/>
          </p:cNvSpPr>
          <p:nvPr>
            <p:ph type="sldNum" sz="quarter" idx="5"/>
          </p:nvPr>
        </p:nvSpPr>
        <p:spPr/>
        <p:txBody>
          <a:bodyPr/>
          <a:lstStyle/>
          <a:p>
            <a:fld id="{C6539446-6953-447E-A4E3-E7CFBF870046}" type="slidenum">
              <a:rPr lang="en-NZ" smtClean="0"/>
              <a:t>21</a:t>
            </a:fld>
            <a:endParaRPr lang="en-NZ"/>
          </a:p>
        </p:txBody>
      </p:sp>
    </p:spTree>
    <p:extLst>
      <p:ext uri="{BB962C8B-B14F-4D97-AF65-F5344CB8AC3E}">
        <p14:creationId xmlns:p14="http://schemas.microsoft.com/office/powerpoint/2010/main" val="2900902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83A06-782D-4C95-27FD-AC1DF880B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CB0DC-86E2-0E50-82A2-31D493CAA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323C5-B614-DE95-5A86-4FD68BE25D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Boobies have powerful beaks and plunge-dive often from heights of 10+ m and take fish and squid. They are usually colonial nesters in trees or on 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22: </a:t>
            </a:r>
            <a:r>
              <a:rPr lang="en-US" dirty="0"/>
              <a:t>Pied form of Red-footed Booby Gregg Yan,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22: Brown form, adult male Charles J. Sharp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22: Adult Masked Booby Forest &amp; Kim Starr, CC BY 3.0</a:t>
            </a:r>
            <a:endParaRPr lang="en-NZ" dirty="0"/>
          </a:p>
          <a:p>
            <a:endParaRPr lang="en-NZ" dirty="0"/>
          </a:p>
        </p:txBody>
      </p:sp>
      <p:sp>
        <p:nvSpPr>
          <p:cNvPr id="4" name="Slide Number Placeholder 3">
            <a:extLst>
              <a:ext uri="{FF2B5EF4-FFF2-40B4-BE49-F238E27FC236}">
                <a16:creationId xmlns:a16="http://schemas.microsoft.com/office/drawing/2014/main" id="{1D996C80-591C-EAB6-EBCE-D2593BC59DBF}"/>
              </a:ext>
            </a:extLst>
          </p:cNvPr>
          <p:cNvSpPr>
            <a:spLocks noGrp="1"/>
          </p:cNvSpPr>
          <p:nvPr>
            <p:ph type="sldNum" sz="quarter" idx="5"/>
          </p:nvPr>
        </p:nvSpPr>
        <p:spPr/>
        <p:txBody>
          <a:bodyPr/>
          <a:lstStyle/>
          <a:p>
            <a:fld id="{C6539446-6953-447E-A4E3-E7CFBF870046}" type="slidenum">
              <a:rPr lang="en-NZ" smtClean="0"/>
              <a:t>22</a:t>
            </a:fld>
            <a:endParaRPr lang="en-NZ"/>
          </a:p>
        </p:txBody>
      </p:sp>
    </p:spTree>
    <p:extLst>
      <p:ext uri="{BB962C8B-B14F-4D97-AF65-F5344CB8AC3E}">
        <p14:creationId xmlns:p14="http://schemas.microsoft.com/office/powerpoint/2010/main" val="2812478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9D3B-35D4-87CA-3B53-EF1371CDC8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37FC7-06EA-FE8B-854E-4A48C5B955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988C1C-1119-FEC7-85E1-DF78BCA1A9A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Tropicbirds are solitary pelagic feeders catching flying fish and squid by plunge-diving. They have elongated central tail feathers used in aerial display early in the breeding season. </a:t>
            </a:r>
          </a:p>
          <a:p>
            <a:endParaRPr lang="en-NZ" dirty="0"/>
          </a:p>
          <a:p>
            <a:r>
              <a:rPr lang="en-NZ" dirty="0"/>
              <a:t>Slide 23: tropicbird stamp, Government of Palau</a:t>
            </a:r>
          </a:p>
        </p:txBody>
      </p:sp>
      <p:sp>
        <p:nvSpPr>
          <p:cNvPr id="4" name="Slide Number Placeholder 3">
            <a:extLst>
              <a:ext uri="{FF2B5EF4-FFF2-40B4-BE49-F238E27FC236}">
                <a16:creationId xmlns:a16="http://schemas.microsoft.com/office/drawing/2014/main" id="{D1424EB7-27B5-B3F0-B327-E35234E8FB27}"/>
              </a:ext>
            </a:extLst>
          </p:cNvPr>
          <p:cNvSpPr>
            <a:spLocks noGrp="1"/>
          </p:cNvSpPr>
          <p:nvPr>
            <p:ph type="sldNum" sz="quarter" idx="5"/>
          </p:nvPr>
        </p:nvSpPr>
        <p:spPr/>
        <p:txBody>
          <a:bodyPr/>
          <a:lstStyle/>
          <a:p>
            <a:fld id="{C6539446-6953-447E-A4E3-E7CFBF870046}" type="slidenum">
              <a:rPr lang="en-NZ" smtClean="0"/>
              <a:t>23</a:t>
            </a:fld>
            <a:endParaRPr lang="en-NZ"/>
          </a:p>
        </p:txBody>
      </p:sp>
    </p:spTree>
    <p:extLst>
      <p:ext uri="{BB962C8B-B14F-4D97-AF65-F5344CB8AC3E}">
        <p14:creationId xmlns:p14="http://schemas.microsoft.com/office/powerpoint/2010/main" val="1535292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Palau supports important breeding numbers of  several species. They include all the major groups of seabirds, some colonies of global importance so monitoring health and threats is important </a:t>
            </a:r>
          </a:p>
          <a:p>
            <a:endParaRPr lang="en-US" dirty="0"/>
          </a:p>
          <a:p>
            <a:r>
              <a:rPr lang="en-US" dirty="0"/>
              <a:t>There are many more pelagic species that pass through on seasonal migrations between hemispheres, or disperse from other tropical breeding grounds and we’ll be dealing with different monitoring methods for them</a:t>
            </a:r>
          </a:p>
        </p:txBody>
      </p:sp>
      <p:sp>
        <p:nvSpPr>
          <p:cNvPr id="4" name="Slide Number Placeholder 3"/>
          <p:cNvSpPr>
            <a:spLocks noGrp="1"/>
          </p:cNvSpPr>
          <p:nvPr>
            <p:ph type="sldNum" sz="quarter" idx="5"/>
          </p:nvPr>
        </p:nvSpPr>
        <p:spPr/>
        <p:txBody>
          <a:bodyPr/>
          <a:lstStyle/>
          <a:p>
            <a:fld id="{C6539446-6953-447E-A4E3-E7CFBF870046}" type="slidenum">
              <a:rPr lang="en-NZ" smtClean="0"/>
              <a:t>24</a:t>
            </a:fld>
            <a:endParaRPr lang="en-NZ"/>
          </a:p>
        </p:txBody>
      </p:sp>
    </p:spTree>
    <p:extLst>
      <p:ext uri="{BB962C8B-B14F-4D97-AF65-F5344CB8AC3E}">
        <p14:creationId xmlns:p14="http://schemas.microsoft.com/office/powerpoint/2010/main" val="546179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0DC0-4A80-E868-65F0-D53F246D3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7F373-7948-6AE8-BC72-0F5FAD4EB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F5904-53E9-22CD-FA54-16ED9F01D2F5}"/>
              </a:ext>
            </a:extLst>
          </p:cNvPr>
          <p:cNvSpPr>
            <a:spLocks noGrp="1"/>
          </p:cNvSpPr>
          <p:nvPr>
            <p:ph type="body" idx="1"/>
          </p:nvPr>
        </p:nvSpPr>
        <p:spPr/>
        <p:txBody>
          <a:bodyPr/>
          <a:lstStyle/>
          <a:p>
            <a:r>
              <a:rPr lang="en-NZ" dirty="0"/>
              <a:t>Sooty Terns are black and white as adults, all black with white speckling in juveniles, flock feed pelagically, colonial nesters on surface, grating call – play audio</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Bridled Terns are dark grey to black above with white above eye tapering narrowly backwards, solitary feeder near shore, crevice nesters. Has more mellow call – play audio as first indication Bridled are Around may be their characteristic calls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25: Adult Sooty Tern Marinha do </a:t>
            </a:r>
            <a:r>
              <a:rPr lang="en-NZ" dirty="0" err="1"/>
              <a:t>Brasil</a:t>
            </a:r>
            <a:r>
              <a:rPr lang="en-NZ" dirty="0"/>
              <a:t>, CC BY-SA 2.0</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25: Juvenile Sooty Tern Toby Hudson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25: Sooty Tern colony Duncan Wright, USFWS - Own work, Public Domain</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25: Chick Duncan Wright, USFWS - Own work, Public Domain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25: Bridled Tern in breeding plumage, Rock Islands Charles J. Sharp - Own work, CC BY-SA 4.0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25: Juvenile Bridled Tern </a:t>
            </a:r>
            <a:r>
              <a:rPr lang="en-US" dirty="0" err="1"/>
              <a:t>Sputnikcccp</a:t>
            </a:r>
            <a:r>
              <a:rPr lang="en-US" dirty="0"/>
              <a:t> at the English-language Wikipedia,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25: Composite image  Richard Crossley - The Crossley ID Guide Britain and Ireland,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25: Adult with egg (under stair) </a:t>
            </a:r>
            <a:r>
              <a:rPr lang="en-US" dirty="0" err="1"/>
              <a:t>Calistemon</a:t>
            </a:r>
            <a:r>
              <a:rPr lang="en-US" dirty="0"/>
              <a:t> - Own work, CC BY-SA 4.0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endParaRPr lang="en-NZ" dirty="0"/>
          </a:p>
        </p:txBody>
      </p:sp>
      <p:sp>
        <p:nvSpPr>
          <p:cNvPr id="4" name="Slide Number Placeholder 3">
            <a:extLst>
              <a:ext uri="{FF2B5EF4-FFF2-40B4-BE49-F238E27FC236}">
                <a16:creationId xmlns:a16="http://schemas.microsoft.com/office/drawing/2014/main" id="{C77B7905-C0AE-7B66-9C1C-67A9323BBE11}"/>
              </a:ext>
            </a:extLst>
          </p:cNvPr>
          <p:cNvSpPr>
            <a:spLocks noGrp="1"/>
          </p:cNvSpPr>
          <p:nvPr>
            <p:ph type="sldNum" sz="quarter" idx="5"/>
          </p:nvPr>
        </p:nvSpPr>
        <p:spPr/>
        <p:txBody>
          <a:bodyPr/>
          <a:lstStyle/>
          <a:p>
            <a:fld id="{C6539446-6953-447E-A4E3-E7CFBF870046}" type="slidenum">
              <a:rPr lang="en-NZ" smtClean="0"/>
              <a:t>25</a:t>
            </a:fld>
            <a:endParaRPr lang="en-NZ"/>
          </a:p>
        </p:txBody>
      </p:sp>
    </p:spTree>
    <p:extLst>
      <p:ext uri="{BB962C8B-B14F-4D97-AF65-F5344CB8AC3E}">
        <p14:creationId xmlns:p14="http://schemas.microsoft.com/office/powerpoint/2010/main" val="2996874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59649-9F31-FBE7-CBD8-2E4298BA2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FDB8F-D8C6-6FCA-C2C9-8BEB89E12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0F970-A3B1-DD3A-E4FC-4C6F09B2AF89}"/>
              </a:ext>
            </a:extLst>
          </p:cNvPr>
          <p:cNvSpPr>
            <a:spLocks noGrp="1"/>
          </p:cNvSpPr>
          <p:nvPr>
            <p:ph type="body" idx="1"/>
          </p:nvPr>
        </p:nvSpPr>
        <p:spPr/>
        <p:txBody>
          <a:bodyPr/>
          <a:lstStyle/>
          <a:p>
            <a:r>
              <a:rPr lang="en-NZ" dirty="0"/>
              <a:t>Grey-backed Terns are migratory terns from the central Pacific but could potentially breed in Palau. They have grey back and wings, black head, white underparts, fine bill.. Same size as Sooty and Bridled and can be confused with Bridled</a:t>
            </a:r>
          </a:p>
          <a:p>
            <a:r>
              <a:rPr lang="en-NZ" dirty="0"/>
              <a:t>Greater-crested Terns are huge, grey and white, black cap, and a large yellow bill, often feed close to shore. </a:t>
            </a:r>
          </a:p>
          <a:p>
            <a:r>
              <a:rPr lang="en-NZ" dirty="0"/>
              <a:t>Both species nest in loose colonies</a:t>
            </a:r>
          </a:p>
          <a:p>
            <a:endParaRPr lang="en-NZ" dirty="0"/>
          </a:p>
          <a:p>
            <a:r>
              <a:rPr lang="en-NZ" dirty="0"/>
              <a:t>Slide 26: </a:t>
            </a:r>
            <a:r>
              <a:rPr lang="en-US" dirty="0"/>
              <a:t>Grey-backed Tern on egg Duncan Wright - USFWS Hawaiian Islands NWR, Public Domain</a:t>
            </a:r>
          </a:p>
          <a:p>
            <a:r>
              <a:rPr lang="en-US" dirty="0"/>
              <a:t>Slide 26: Greater Crested Tern mattf1996 - iNaturalist, CC BY 4.0</a:t>
            </a:r>
          </a:p>
          <a:p>
            <a:r>
              <a:rPr lang="en-US" dirty="0"/>
              <a:t>Slide 26: Adult with chick Borhan Pak - Own work, CC BY-SA 4.0</a:t>
            </a:r>
          </a:p>
          <a:p>
            <a:r>
              <a:rPr lang="en-US" dirty="0"/>
              <a:t>Slide 26: Immature Greater Crested Tern Charles J. Sharp - Own work, CC BY-SA 4.0, </a:t>
            </a:r>
          </a:p>
          <a:p>
            <a:r>
              <a:rPr lang="en-US" dirty="0"/>
              <a:t>Slide 26: With Little Tern </a:t>
            </a:r>
            <a:r>
              <a:rPr lang="en-US" dirty="0" err="1"/>
              <a:t>Jimfbleak</a:t>
            </a:r>
            <a:r>
              <a:rPr lang="en-US" dirty="0"/>
              <a:t> - derived from work by Glen Fergus, CC BY-SA 2.5</a:t>
            </a:r>
          </a:p>
          <a:p>
            <a:endParaRPr lang="en-NZ" dirty="0"/>
          </a:p>
          <a:p>
            <a:endParaRPr lang="en-NZ" dirty="0"/>
          </a:p>
        </p:txBody>
      </p:sp>
      <p:sp>
        <p:nvSpPr>
          <p:cNvPr id="4" name="Slide Number Placeholder 3">
            <a:extLst>
              <a:ext uri="{FF2B5EF4-FFF2-40B4-BE49-F238E27FC236}">
                <a16:creationId xmlns:a16="http://schemas.microsoft.com/office/drawing/2014/main" id="{9752E3A5-EB6C-DE35-8A4E-03C22EBA0318}"/>
              </a:ext>
            </a:extLst>
          </p:cNvPr>
          <p:cNvSpPr>
            <a:spLocks noGrp="1"/>
          </p:cNvSpPr>
          <p:nvPr>
            <p:ph type="sldNum" sz="quarter" idx="5"/>
          </p:nvPr>
        </p:nvSpPr>
        <p:spPr/>
        <p:txBody>
          <a:bodyPr/>
          <a:lstStyle/>
          <a:p>
            <a:fld id="{C6539446-6953-447E-A4E3-E7CFBF870046}" type="slidenum">
              <a:rPr lang="en-NZ" smtClean="0"/>
              <a:t>26</a:t>
            </a:fld>
            <a:endParaRPr lang="en-NZ"/>
          </a:p>
        </p:txBody>
      </p:sp>
    </p:spTree>
    <p:extLst>
      <p:ext uri="{BB962C8B-B14F-4D97-AF65-F5344CB8AC3E}">
        <p14:creationId xmlns:p14="http://schemas.microsoft.com/office/powerpoint/2010/main" val="1830791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5F783-2F5A-84ED-2F4B-555B07F91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09247-A03F-1E8A-ADF2-2D0E17C65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50B97-C39B-0B7E-20AA-FC436DC4A6B5}"/>
              </a:ext>
            </a:extLst>
          </p:cNvPr>
          <p:cNvSpPr>
            <a:spLocks noGrp="1"/>
          </p:cNvSpPr>
          <p:nvPr>
            <p:ph type="body" idx="1"/>
          </p:nvPr>
        </p:nvSpPr>
        <p:spPr/>
        <p:txBody>
          <a:bodyPr/>
          <a:lstStyle/>
          <a:p>
            <a:r>
              <a:rPr lang="en-NZ" dirty="0"/>
              <a:t>Brown Noddies are elongate with brown coloured bodies with a creamy coloured cap</a:t>
            </a:r>
          </a:p>
          <a:p>
            <a:r>
              <a:rPr lang="en-NZ" dirty="0"/>
              <a:t>Black Noddies are a more compact, blackish seabird with white cap  - play audio of both as the calls are markedly different</a:t>
            </a:r>
          </a:p>
          <a:p>
            <a:endParaRPr lang="en-NZ" dirty="0"/>
          </a:p>
          <a:p>
            <a:r>
              <a:rPr lang="en-NZ" dirty="0"/>
              <a:t>Slide 27: </a:t>
            </a:r>
            <a:r>
              <a:rPr lang="en-US" dirty="0"/>
              <a:t>Brown Noddy Charles J. Sharp - Own work,  CC BY-SA 4.0</a:t>
            </a:r>
          </a:p>
          <a:p>
            <a:r>
              <a:rPr lang="en-NZ" dirty="0"/>
              <a:t>Slide 27: </a:t>
            </a:r>
            <a:r>
              <a:rPr lang="en-US" dirty="0"/>
              <a:t>Adult with chick Charles J. Sharp - Own work, CC BY-SA 4.0</a:t>
            </a:r>
          </a:p>
          <a:p>
            <a:r>
              <a:rPr lang="en-NZ" dirty="0"/>
              <a:t>Slide 27: </a:t>
            </a:r>
            <a:r>
              <a:rPr lang="en-US" dirty="0"/>
              <a:t>Brown Noddies Charles J. Sharp - Own work, CC BY-SA 4.0</a:t>
            </a:r>
          </a:p>
          <a:p>
            <a:r>
              <a:rPr lang="en-NZ" dirty="0"/>
              <a:t>Slide 27: </a:t>
            </a:r>
            <a:r>
              <a:rPr lang="en-US" dirty="0"/>
              <a:t>With nesting material, Palau Charles J. Sharp - Own work, CC BY-SA 4.0</a:t>
            </a:r>
          </a:p>
          <a:p>
            <a:r>
              <a:rPr lang="en-US" dirty="0"/>
              <a:t>Slide 27: Black Noddy Gregg Yan, CC BY-SA 3.0</a:t>
            </a:r>
          </a:p>
          <a:p>
            <a:r>
              <a:rPr lang="en-US" dirty="0"/>
              <a:t>Slide 27: In the Rock Islands Charles J. Sharp - Own work, CC BY-SA 4.0 </a:t>
            </a:r>
          </a:p>
          <a:p>
            <a:r>
              <a:rPr lang="en-US" dirty="0"/>
              <a:t>Slide 27: In the Rock Islands Charles J. Sharp - Own work, CC BY-SA 4.0</a:t>
            </a:r>
          </a:p>
          <a:p>
            <a:r>
              <a:rPr lang="en-US" dirty="0"/>
              <a:t>Slide 27: Adults nesting, with chicks </a:t>
            </a:r>
            <a:r>
              <a:rPr lang="en-US" dirty="0" err="1"/>
              <a:t>Nogwater</a:t>
            </a:r>
            <a:r>
              <a:rPr lang="en-US" dirty="0"/>
              <a:t> from Oak Park, CA, USA, CC BY-SA 2.0</a:t>
            </a:r>
          </a:p>
          <a:p>
            <a:endParaRPr lang="en-US" dirty="0"/>
          </a:p>
          <a:p>
            <a:endParaRPr lang="en-NZ" dirty="0"/>
          </a:p>
        </p:txBody>
      </p:sp>
      <p:sp>
        <p:nvSpPr>
          <p:cNvPr id="4" name="Slide Number Placeholder 3">
            <a:extLst>
              <a:ext uri="{FF2B5EF4-FFF2-40B4-BE49-F238E27FC236}">
                <a16:creationId xmlns:a16="http://schemas.microsoft.com/office/drawing/2014/main" id="{9A6EBD4A-002E-48E3-96DF-AD8E45655C04}"/>
              </a:ext>
            </a:extLst>
          </p:cNvPr>
          <p:cNvSpPr>
            <a:spLocks noGrp="1"/>
          </p:cNvSpPr>
          <p:nvPr>
            <p:ph type="sldNum" sz="quarter" idx="5"/>
          </p:nvPr>
        </p:nvSpPr>
        <p:spPr/>
        <p:txBody>
          <a:bodyPr/>
          <a:lstStyle/>
          <a:p>
            <a:fld id="{C6539446-6953-447E-A4E3-E7CFBF870046}" type="slidenum">
              <a:rPr lang="en-NZ" smtClean="0"/>
              <a:t>27</a:t>
            </a:fld>
            <a:endParaRPr lang="en-NZ"/>
          </a:p>
        </p:txBody>
      </p:sp>
    </p:spTree>
    <p:extLst>
      <p:ext uri="{BB962C8B-B14F-4D97-AF65-F5344CB8AC3E}">
        <p14:creationId xmlns:p14="http://schemas.microsoft.com/office/powerpoint/2010/main" val="1899655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1B2A-D402-6008-E715-91D8C0D3F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535CC-F4AB-588B-5155-E066D8948A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87197-5261-D247-5339-830395D78B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Blue-billed White Terns are all white with a blue and black coloured bill. Young have less blue on bill than do adults.</a:t>
            </a:r>
          </a:p>
          <a:p>
            <a:r>
              <a:rPr lang="en-NZ" dirty="0"/>
              <a:t>Pelagic feeder and tree-nesters.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Black-naped Terns are all white with a striking black band on the back of the head.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Lagoon feeding on fish. Ground-nesters.</a:t>
            </a:r>
          </a:p>
          <a:p>
            <a:r>
              <a:rPr lang="en-NZ" dirty="0"/>
              <a:t>Play audio of both if needed.</a:t>
            </a:r>
          </a:p>
          <a:p>
            <a:r>
              <a:rPr lang="en-NZ" dirty="0"/>
              <a:t>Slide 28: </a:t>
            </a:r>
            <a:r>
              <a:rPr lang="en-US" dirty="0"/>
              <a:t>Blue-billed White Tern Charles J. Sharp - Own work, CC BY-SA 4.0</a:t>
            </a:r>
          </a:p>
          <a:p>
            <a:r>
              <a:rPr lang="en-US" dirty="0"/>
              <a:t>Slide 28: Juvenile Monica Gruber, Pacific Biosecurity</a:t>
            </a:r>
          </a:p>
          <a:p>
            <a:r>
              <a:rPr lang="en-US" dirty="0"/>
              <a:t>Slide 28: Adult Forest &amp; Kim Starr, CC BY 3.0</a:t>
            </a:r>
          </a:p>
          <a:p>
            <a:r>
              <a:rPr lang="en-US" dirty="0"/>
              <a:t>Slide 28: Black-naped Tern Mvbellad - Own work, CC BY-SA 4.0</a:t>
            </a:r>
          </a:p>
          <a:p>
            <a:r>
              <a:rPr lang="en-US" dirty="0"/>
              <a:t>Slide 28: In breeding plumage Charles J. Sharp - Own work, CC BY-SA 4.0</a:t>
            </a:r>
          </a:p>
          <a:p>
            <a:endParaRPr lang="en-NZ" dirty="0"/>
          </a:p>
        </p:txBody>
      </p:sp>
      <p:sp>
        <p:nvSpPr>
          <p:cNvPr id="4" name="Slide Number Placeholder 3">
            <a:extLst>
              <a:ext uri="{FF2B5EF4-FFF2-40B4-BE49-F238E27FC236}">
                <a16:creationId xmlns:a16="http://schemas.microsoft.com/office/drawing/2014/main" id="{36030C3C-F678-474F-46CF-177F2CE3EAC4}"/>
              </a:ext>
            </a:extLst>
          </p:cNvPr>
          <p:cNvSpPr>
            <a:spLocks noGrp="1"/>
          </p:cNvSpPr>
          <p:nvPr>
            <p:ph type="sldNum" sz="quarter" idx="5"/>
          </p:nvPr>
        </p:nvSpPr>
        <p:spPr/>
        <p:txBody>
          <a:bodyPr/>
          <a:lstStyle/>
          <a:p>
            <a:fld id="{C6539446-6953-447E-A4E3-E7CFBF870046}" type="slidenum">
              <a:rPr lang="en-NZ" smtClean="0"/>
              <a:t>28</a:t>
            </a:fld>
            <a:endParaRPr lang="en-NZ"/>
          </a:p>
        </p:txBody>
      </p:sp>
    </p:spTree>
    <p:extLst>
      <p:ext uri="{BB962C8B-B14F-4D97-AF65-F5344CB8AC3E}">
        <p14:creationId xmlns:p14="http://schemas.microsoft.com/office/powerpoint/2010/main" val="2179886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F28F4-B74E-97C0-6D64-27421124B5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89938-22BF-A009-8427-5CAF9B41E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FF9F7-B973-03D5-5400-C6E97690FA29}"/>
              </a:ext>
            </a:extLst>
          </p:cNvPr>
          <p:cNvSpPr>
            <a:spLocks noGrp="1"/>
          </p:cNvSpPr>
          <p:nvPr>
            <p:ph type="body" idx="1"/>
          </p:nvPr>
        </p:nvSpPr>
        <p:spPr/>
        <p:txBody>
          <a:bodyPr/>
          <a:lstStyle/>
          <a:p>
            <a:r>
              <a:rPr lang="en-NZ" dirty="0"/>
              <a:t>Whiskered, White-winged, Little and Common Terns (illustrated)</a:t>
            </a:r>
          </a:p>
          <a:p>
            <a:r>
              <a:rPr lang="en-NZ" dirty="0"/>
              <a:t>These are likely to pass through on migration between eastern Asia and Australasia.</a:t>
            </a:r>
          </a:p>
          <a:p>
            <a:r>
              <a:rPr lang="en-NZ" dirty="0"/>
              <a:t>They are more likely to be in intertidal areas and wetlands.</a:t>
            </a:r>
          </a:p>
          <a:p>
            <a:endParaRPr lang="en-NZ" dirty="0"/>
          </a:p>
          <a:p>
            <a:r>
              <a:rPr lang="en-NZ" dirty="0"/>
              <a:t>Slide 29: </a:t>
            </a:r>
            <a:r>
              <a:rPr lang="en-US" dirty="0"/>
              <a:t>Whiskered Tern in summer breeding colors Charles J. Sharp - Own work, CC BY-SA 4.0</a:t>
            </a:r>
          </a:p>
          <a:p>
            <a:r>
              <a:rPr lang="en-NZ" dirty="0"/>
              <a:t>Slide 29: </a:t>
            </a:r>
            <a:r>
              <a:rPr lang="en-US" dirty="0"/>
              <a:t>Whiskered Tern in non-breeding plumage Charles J. Sharp - Own work, CC BY-SA 4.0</a:t>
            </a:r>
          </a:p>
          <a:p>
            <a:r>
              <a:rPr lang="en-NZ" dirty="0"/>
              <a:t>Slide 29: </a:t>
            </a:r>
            <a:r>
              <a:rPr lang="en-US" dirty="0"/>
              <a:t>White-winged Black Tern Nrg800 - Own work, CC BY-SA 4.0</a:t>
            </a:r>
          </a:p>
          <a:p>
            <a:r>
              <a:rPr lang="en-NZ" dirty="0"/>
              <a:t>Slide 29: </a:t>
            </a:r>
            <a:r>
              <a:rPr lang="en-US" dirty="0"/>
              <a:t>Little Tern </a:t>
            </a:r>
            <a:r>
              <a:rPr lang="en-US" dirty="0" err="1"/>
              <a:t>PetroKaterynych</a:t>
            </a:r>
            <a:r>
              <a:rPr lang="en-US" dirty="0"/>
              <a:t> - Own work, CC BY 4.0</a:t>
            </a:r>
          </a:p>
          <a:p>
            <a:r>
              <a:rPr lang="en-NZ" dirty="0"/>
              <a:t>Slide 29: </a:t>
            </a:r>
            <a:r>
              <a:rPr lang="en-US" dirty="0"/>
              <a:t>Common Tern MPF - Own work, CC BY-SA 4.0</a:t>
            </a:r>
          </a:p>
          <a:p>
            <a:endParaRPr lang="en-NZ" dirty="0"/>
          </a:p>
          <a:p>
            <a:endParaRPr lang="en-NZ" dirty="0"/>
          </a:p>
        </p:txBody>
      </p:sp>
      <p:sp>
        <p:nvSpPr>
          <p:cNvPr id="4" name="Slide Number Placeholder 3">
            <a:extLst>
              <a:ext uri="{FF2B5EF4-FFF2-40B4-BE49-F238E27FC236}">
                <a16:creationId xmlns:a16="http://schemas.microsoft.com/office/drawing/2014/main" id="{057F1DD3-D65D-6143-ED90-AF0E141974BB}"/>
              </a:ext>
            </a:extLst>
          </p:cNvPr>
          <p:cNvSpPr>
            <a:spLocks noGrp="1"/>
          </p:cNvSpPr>
          <p:nvPr>
            <p:ph type="sldNum" sz="quarter" idx="5"/>
          </p:nvPr>
        </p:nvSpPr>
        <p:spPr/>
        <p:txBody>
          <a:bodyPr/>
          <a:lstStyle/>
          <a:p>
            <a:fld id="{C6539446-6953-447E-A4E3-E7CFBF870046}" type="slidenum">
              <a:rPr lang="en-NZ" smtClean="0"/>
              <a:t>29</a:t>
            </a:fld>
            <a:endParaRPr lang="en-NZ"/>
          </a:p>
        </p:txBody>
      </p:sp>
    </p:spTree>
    <p:extLst>
      <p:ext uri="{BB962C8B-B14F-4D97-AF65-F5344CB8AC3E}">
        <p14:creationId xmlns:p14="http://schemas.microsoft.com/office/powerpoint/2010/main" val="3438869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E3685-36AE-5AAA-4E3A-C6221E180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6DCC0-216E-7014-A6D4-8ED3D0724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CF26E-11F7-F614-1E8A-CFCA05F918AF}"/>
              </a:ext>
            </a:extLst>
          </p:cNvPr>
          <p:cNvSpPr>
            <a:spLocks noGrp="1"/>
          </p:cNvSpPr>
          <p:nvPr>
            <p:ph type="body" idx="1"/>
          </p:nvPr>
        </p:nvSpPr>
        <p:spPr/>
        <p:txBody>
          <a:bodyPr/>
          <a:lstStyle/>
          <a:p>
            <a:r>
              <a:rPr lang="en-US" dirty="0"/>
              <a:t>The Great Frigatebird is the common frigatebird in Palau, and breeds here, but birds need to be carefully examined to make sure it isn’t the Lesser Frigatebird which might also breed in Palau. </a:t>
            </a:r>
          </a:p>
          <a:p>
            <a:r>
              <a:rPr lang="en-US" dirty="0"/>
              <a:t>In some other countries e.g. Tokelau they have recovered from dispersing birds from productive breeding grounds 500 km away. </a:t>
            </a:r>
          </a:p>
          <a:p>
            <a:endParaRPr lang="en-US" dirty="0"/>
          </a:p>
          <a:p>
            <a:r>
              <a:rPr lang="en-US" dirty="0"/>
              <a:t>Great Frigatebird male all black (no underwing white): female pied (white breast): juvenile rusty head and breast</a:t>
            </a:r>
          </a:p>
          <a:p>
            <a:r>
              <a:rPr lang="en-US" dirty="0"/>
              <a:t>Lesser Frigatebird smaller than Great (most noticeable in tail), glossy, male is all black with narrow white bar in underwing; female pied; juveniles rusty head. </a:t>
            </a:r>
          </a:p>
          <a:p>
            <a:endParaRPr lang="en-US" dirty="0"/>
          </a:p>
          <a:p>
            <a:pPr marL="266400" lvl="1" indent="0">
              <a:buNone/>
            </a:pPr>
            <a:r>
              <a:rPr lang="en-NZ" dirty="0"/>
              <a:t>Slide 30: </a:t>
            </a:r>
            <a:r>
              <a:rPr lang="en-US" dirty="0"/>
              <a:t>Male Great Frigatebird displaying Charles J. Sharp  - Own work, CC BY-SA 3.0</a:t>
            </a:r>
          </a:p>
          <a:p>
            <a:pPr marL="266400" lvl="1" indent="0">
              <a:buNone/>
            </a:pPr>
            <a:r>
              <a:rPr lang="en-US" dirty="0"/>
              <a:t>Slide </a:t>
            </a:r>
            <a:r>
              <a:rPr lang="en-NZ" dirty="0"/>
              <a:t>30</a:t>
            </a:r>
            <a:r>
              <a:rPr lang="en-US" dirty="0"/>
              <a:t>:  Chick D. Gordon E. Robertson - Own work, CC BY-SA 3.0</a:t>
            </a:r>
          </a:p>
          <a:p>
            <a:pPr marL="266400" lvl="1" indent="0">
              <a:buNone/>
            </a:pPr>
            <a:r>
              <a:rPr lang="en-US" dirty="0"/>
              <a:t>Slide </a:t>
            </a:r>
            <a:r>
              <a:rPr lang="en-NZ" dirty="0"/>
              <a:t>30</a:t>
            </a:r>
            <a:r>
              <a:rPr lang="en-US" dirty="0"/>
              <a:t>: Breeding pair Charles J. Sharp - Own work, CC BY-SA 3.0</a:t>
            </a:r>
          </a:p>
          <a:p>
            <a:pPr marL="266400" lvl="1" indent="0">
              <a:buNone/>
            </a:pPr>
            <a:r>
              <a:rPr lang="en-US" dirty="0"/>
              <a:t>Slide </a:t>
            </a:r>
            <a:r>
              <a:rPr lang="en-NZ" dirty="0"/>
              <a:t>30</a:t>
            </a:r>
            <a:r>
              <a:rPr lang="en-US" dirty="0"/>
              <a:t>: Male Lesser Frigatebird </a:t>
            </a:r>
            <a:r>
              <a:rPr lang="en-US" dirty="0" err="1"/>
              <a:t>Ariefrahman</a:t>
            </a:r>
            <a:r>
              <a:rPr lang="en-US" dirty="0"/>
              <a:t> - Own work, CC BY-SA 4.0 </a:t>
            </a:r>
          </a:p>
          <a:p>
            <a:pPr marL="266400" lvl="1" indent="0">
              <a:buNone/>
            </a:pPr>
            <a:r>
              <a:rPr lang="en-US" dirty="0"/>
              <a:t>Slide </a:t>
            </a:r>
            <a:r>
              <a:rPr lang="en-NZ" dirty="0"/>
              <a:t>30</a:t>
            </a:r>
            <a:r>
              <a:rPr lang="en-US" dirty="0"/>
              <a:t>: Male Lesser Frigatebird  </a:t>
            </a:r>
            <a:r>
              <a:rPr lang="en-US" dirty="0" err="1"/>
              <a:t>Ariefrahman</a:t>
            </a:r>
            <a:r>
              <a:rPr lang="en-US" dirty="0"/>
              <a:t> - Own work, CC BY-SA 4.0</a:t>
            </a:r>
            <a:endParaRPr lang="en-NZ" dirty="0"/>
          </a:p>
          <a:p>
            <a:endParaRPr lang="en-US" dirty="0"/>
          </a:p>
          <a:p>
            <a:endParaRPr lang="en-NZ" dirty="0"/>
          </a:p>
        </p:txBody>
      </p:sp>
      <p:sp>
        <p:nvSpPr>
          <p:cNvPr id="4" name="Slide Number Placeholder 3">
            <a:extLst>
              <a:ext uri="{FF2B5EF4-FFF2-40B4-BE49-F238E27FC236}">
                <a16:creationId xmlns:a16="http://schemas.microsoft.com/office/drawing/2014/main" id="{6FA36208-7844-756D-41CF-8C5A92C411F7}"/>
              </a:ext>
            </a:extLst>
          </p:cNvPr>
          <p:cNvSpPr>
            <a:spLocks noGrp="1"/>
          </p:cNvSpPr>
          <p:nvPr>
            <p:ph type="sldNum" sz="quarter" idx="5"/>
          </p:nvPr>
        </p:nvSpPr>
        <p:spPr/>
        <p:txBody>
          <a:bodyPr/>
          <a:lstStyle/>
          <a:p>
            <a:fld id="{C6539446-6953-447E-A4E3-E7CFBF870046}" type="slidenum">
              <a:rPr lang="en-NZ" smtClean="0"/>
              <a:t>30</a:t>
            </a:fld>
            <a:endParaRPr lang="en-NZ"/>
          </a:p>
        </p:txBody>
      </p:sp>
    </p:spTree>
    <p:extLst>
      <p:ext uri="{BB962C8B-B14F-4D97-AF65-F5344CB8AC3E}">
        <p14:creationId xmlns:p14="http://schemas.microsoft.com/office/powerpoint/2010/main" val="14378936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959B6-AD93-D634-D82F-71C2E6FE1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318D9-E668-CD7E-0082-01B60268DD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905D7-DCCE-1A54-7980-9AFBF62CDE3C}"/>
              </a:ext>
            </a:extLst>
          </p:cNvPr>
          <p:cNvSpPr>
            <a:spLocks noGrp="1"/>
          </p:cNvSpPr>
          <p:nvPr>
            <p:ph type="body" idx="1"/>
          </p:nvPr>
        </p:nvSpPr>
        <p:spPr/>
        <p:txBody>
          <a:bodyPr/>
          <a:lstStyle/>
          <a:p>
            <a:r>
              <a:rPr lang="en-US" dirty="0"/>
              <a:t>What species are the flying males in this slide?</a:t>
            </a:r>
          </a:p>
          <a:p>
            <a:endParaRPr lang="en-US" dirty="0"/>
          </a:p>
          <a:p>
            <a:r>
              <a:rPr lang="en-US" dirty="0"/>
              <a:t>Slide 31: Ray Pierce</a:t>
            </a:r>
          </a:p>
          <a:p>
            <a:endParaRPr lang="en-US" dirty="0"/>
          </a:p>
          <a:p>
            <a:endParaRPr lang="en-NZ" dirty="0"/>
          </a:p>
        </p:txBody>
      </p:sp>
      <p:sp>
        <p:nvSpPr>
          <p:cNvPr id="4" name="Slide Number Placeholder 3">
            <a:extLst>
              <a:ext uri="{FF2B5EF4-FFF2-40B4-BE49-F238E27FC236}">
                <a16:creationId xmlns:a16="http://schemas.microsoft.com/office/drawing/2014/main" id="{004A46D0-DE88-61C1-D842-CC36C8CBA4A0}"/>
              </a:ext>
            </a:extLst>
          </p:cNvPr>
          <p:cNvSpPr>
            <a:spLocks noGrp="1"/>
          </p:cNvSpPr>
          <p:nvPr>
            <p:ph type="sldNum" sz="quarter" idx="5"/>
          </p:nvPr>
        </p:nvSpPr>
        <p:spPr/>
        <p:txBody>
          <a:bodyPr/>
          <a:lstStyle/>
          <a:p>
            <a:fld id="{C6539446-6953-447E-A4E3-E7CFBF870046}" type="slidenum">
              <a:rPr lang="en-NZ" smtClean="0"/>
              <a:t>31</a:t>
            </a:fld>
            <a:endParaRPr lang="en-NZ"/>
          </a:p>
        </p:txBody>
      </p:sp>
    </p:spTree>
    <p:extLst>
      <p:ext uri="{BB962C8B-B14F-4D97-AF65-F5344CB8AC3E}">
        <p14:creationId xmlns:p14="http://schemas.microsoft.com/office/powerpoint/2010/main" val="2664173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F8A2A-467B-EEAD-0D5C-B1640FA37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7704E-9DAE-4714-B7F0-28FE8EDEC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9D28B-91E3-65A0-E004-A633C27364AF}"/>
              </a:ext>
            </a:extLst>
          </p:cNvPr>
          <p:cNvSpPr>
            <a:spLocks noGrp="1"/>
          </p:cNvSpPr>
          <p:nvPr>
            <p:ph type="body" idx="1"/>
          </p:nvPr>
        </p:nvSpPr>
        <p:spPr/>
        <p:txBody>
          <a:bodyPr/>
          <a:lstStyle/>
          <a:p>
            <a:r>
              <a:rPr lang="en-US" dirty="0"/>
              <a:t>Red-footed Boobies have red feet! Dimorphic with pied and all dark forms. Tree-nester.</a:t>
            </a:r>
          </a:p>
          <a:p>
            <a:r>
              <a:rPr lang="en-US" dirty="0"/>
              <a:t>Brown Boobies are chocolate brown above, white below, juveniles darker, G round-nester. Photograph any unusual white-collared “Brown Boobies” as these could be visiting Townsend’s Boobies</a:t>
            </a:r>
          </a:p>
          <a:p>
            <a:r>
              <a:rPr lang="en-US" dirty="0"/>
              <a:t>Masked Booby are large pied boobies with black mask over face. Potential visitor?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32: </a:t>
            </a:r>
            <a:r>
              <a:rPr lang="en-US" dirty="0"/>
              <a:t>Pied form of Red-footed Booby Gregg Yan,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32: Brown form, adult male Charles J. Sharp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32: Adult Masked Booby Forest &amp; Kim Starr, CC BY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32: Adult Brown Booby Danilo da Castro - Own work, CC BY-SA 3.0</a:t>
            </a:r>
            <a:endParaRPr lang="en-NZ" dirty="0"/>
          </a:p>
          <a:p>
            <a:endParaRPr lang="en-NZ" dirty="0"/>
          </a:p>
        </p:txBody>
      </p:sp>
      <p:sp>
        <p:nvSpPr>
          <p:cNvPr id="4" name="Slide Number Placeholder 3">
            <a:extLst>
              <a:ext uri="{FF2B5EF4-FFF2-40B4-BE49-F238E27FC236}">
                <a16:creationId xmlns:a16="http://schemas.microsoft.com/office/drawing/2014/main" id="{4525C1E6-3B44-A51B-5C24-474901F753BC}"/>
              </a:ext>
            </a:extLst>
          </p:cNvPr>
          <p:cNvSpPr>
            <a:spLocks noGrp="1"/>
          </p:cNvSpPr>
          <p:nvPr>
            <p:ph type="sldNum" sz="quarter" idx="5"/>
          </p:nvPr>
        </p:nvSpPr>
        <p:spPr/>
        <p:txBody>
          <a:bodyPr/>
          <a:lstStyle/>
          <a:p>
            <a:fld id="{C6539446-6953-447E-A4E3-E7CFBF870046}" type="slidenum">
              <a:rPr lang="en-NZ" smtClean="0"/>
              <a:t>32</a:t>
            </a:fld>
            <a:endParaRPr lang="en-NZ"/>
          </a:p>
        </p:txBody>
      </p:sp>
    </p:spTree>
    <p:extLst>
      <p:ext uri="{BB962C8B-B14F-4D97-AF65-F5344CB8AC3E}">
        <p14:creationId xmlns:p14="http://schemas.microsoft.com/office/powerpoint/2010/main" val="31986986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How many species are present and what are they – frigatebird is long-beaked, long tail, ,low gloss; Great.</a:t>
            </a:r>
          </a:p>
          <a:p>
            <a:r>
              <a:rPr lang="en-AU" dirty="0"/>
              <a:t>Boobies are a mix of Masked and Brown the latter including an adult (chocolate and white) and a juvenile all chocolate.</a:t>
            </a:r>
          </a:p>
          <a:p>
            <a:endParaRPr lang="en-AU" dirty="0"/>
          </a:p>
          <a:p>
            <a:r>
              <a:rPr lang="en-AU" dirty="0"/>
              <a:t>Slide 33: Ray Pierce</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33</a:t>
            </a:fld>
            <a:endParaRPr lang="en-NZ"/>
          </a:p>
        </p:txBody>
      </p:sp>
    </p:spTree>
    <p:extLst>
      <p:ext uri="{BB962C8B-B14F-4D97-AF65-F5344CB8AC3E}">
        <p14:creationId xmlns:p14="http://schemas.microsoft.com/office/powerpoint/2010/main" val="2443332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B66FC-B927-FE9C-D65A-6CFA19C8E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57322-FA9C-61BB-F5DA-A14FF45BA4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A3B87-D75C-8427-3BDD-2204622FCA3D}"/>
              </a:ext>
            </a:extLst>
          </p:cNvPr>
          <p:cNvSpPr>
            <a:spLocks noGrp="1"/>
          </p:cNvSpPr>
          <p:nvPr>
            <p:ph type="body" idx="1"/>
          </p:nvPr>
        </p:nvSpPr>
        <p:spPr/>
        <p:txBody>
          <a:bodyPr/>
          <a:lstStyle/>
          <a:p>
            <a:r>
              <a:rPr lang="en-US" dirty="0"/>
              <a:t>White-tailed Tropicbirds are white with yellow bill and a black line in the wing (speckled in juveniles). White tail streamers. Nest in tree crevices</a:t>
            </a:r>
          </a:p>
          <a:p>
            <a:r>
              <a:rPr lang="en-US" dirty="0"/>
              <a:t>Red-tailed Tropicbirds are white with a red bill and red tail streamers. Potential visitor, ground  nester. </a:t>
            </a:r>
          </a:p>
          <a:p>
            <a:endParaRPr lang="en-US" dirty="0"/>
          </a:p>
          <a:p>
            <a:r>
              <a:rPr lang="en-US" dirty="0"/>
              <a:t>Slide 34: White-tailed Tropicbird Marion Schneider &amp; Christoph </a:t>
            </a:r>
            <a:r>
              <a:rPr lang="en-US" dirty="0" err="1"/>
              <a:t>Aistleitner</a:t>
            </a:r>
            <a:r>
              <a:rPr lang="en-US" dirty="0"/>
              <a:t> - Own work, Public Domain </a:t>
            </a:r>
          </a:p>
          <a:p>
            <a:r>
              <a:rPr lang="en-US" dirty="0"/>
              <a:t>Slide 34: </a:t>
            </a:r>
            <a:r>
              <a:rPr lang="en-US" dirty="0" err="1"/>
              <a:t>kansasphoto</a:t>
            </a:r>
            <a:r>
              <a:rPr lang="en-US" dirty="0"/>
              <a:t> - Flickr, CC BY 2.0 </a:t>
            </a:r>
          </a:p>
          <a:p>
            <a:r>
              <a:rPr lang="en-US" dirty="0"/>
              <a:t>Slide 34: </a:t>
            </a:r>
            <a:r>
              <a:rPr lang="en-US" dirty="0" err="1"/>
              <a:t>HarmonyonPlanetEarth</a:t>
            </a:r>
            <a:r>
              <a:rPr lang="en-US" dirty="0"/>
              <a:t>, CC BY 2.0</a:t>
            </a:r>
          </a:p>
          <a:p>
            <a:r>
              <a:rPr lang="en-US" dirty="0"/>
              <a:t>Slide 34: Red-tailed tropicbird Francesco Veronesi, CC BY-SA 2.0</a:t>
            </a:r>
          </a:p>
          <a:p>
            <a:r>
              <a:rPr lang="en-US" dirty="0"/>
              <a:t>Slide 34: Juvenile </a:t>
            </a:r>
            <a:r>
              <a:rPr lang="en-US" dirty="0" err="1"/>
              <a:t>SurreyJohn</a:t>
            </a:r>
            <a:r>
              <a:rPr lang="en-US" dirty="0"/>
              <a:t> - Own work, CC BY-SA 4.0</a:t>
            </a:r>
          </a:p>
          <a:p>
            <a:r>
              <a:rPr lang="en-US" dirty="0"/>
              <a:t>Slide 34: </a:t>
            </a:r>
            <a:r>
              <a:rPr lang="en-US" dirty="0" err="1"/>
              <a:t>DickDaniels</a:t>
            </a:r>
            <a:r>
              <a:rPr lang="en-US" dirty="0"/>
              <a:t> - Own work, CC BY-SA 3.0</a:t>
            </a:r>
          </a:p>
          <a:p>
            <a:endParaRPr lang="en-US" dirty="0"/>
          </a:p>
          <a:p>
            <a:endParaRPr lang="en-NZ" dirty="0"/>
          </a:p>
        </p:txBody>
      </p:sp>
      <p:sp>
        <p:nvSpPr>
          <p:cNvPr id="4" name="Slide Number Placeholder 3">
            <a:extLst>
              <a:ext uri="{FF2B5EF4-FFF2-40B4-BE49-F238E27FC236}">
                <a16:creationId xmlns:a16="http://schemas.microsoft.com/office/drawing/2014/main" id="{C4A2A70B-F43F-1BED-C518-375C73908DBD}"/>
              </a:ext>
            </a:extLst>
          </p:cNvPr>
          <p:cNvSpPr>
            <a:spLocks noGrp="1"/>
          </p:cNvSpPr>
          <p:nvPr>
            <p:ph type="sldNum" sz="quarter" idx="5"/>
          </p:nvPr>
        </p:nvSpPr>
        <p:spPr/>
        <p:txBody>
          <a:bodyPr/>
          <a:lstStyle/>
          <a:p>
            <a:fld id="{C6539446-6953-447E-A4E3-E7CFBF870046}" type="slidenum">
              <a:rPr lang="en-NZ" smtClean="0"/>
              <a:t>34</a:t>
            </a:fld>
            <a:endParaRPr lang="en-NZ"/>
          </a:p>
        </p:txBody>
      </p:sp>
    </p:spTree>
    <p:extLst>
      <p:ext uri="{BB962C8B-B14F-4D97-AF65-F5344CB8AC3E}">
        <p14:creationId xmlns:p14="http://schemas.microsoft.com/office/powerpoint/2010/main" val="26681330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7DCF6-ECEA-407C-0010-977C19421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48365-53B6-1BDA-938F-73932B325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F81E6-171C-7964-C393-935EA2798031}"/>
              </a:ext>
            </a:extLst>
          </p:cNvPr>
          <p:cNvSpPr>
            <a:spLocks noGrp="1"/>
          </p:cNvSpPr>
          <p:nvPr>
            <p:ph type="body" idx="1"/>
          </p:nvPr>
        </p:nvSpPr>
        <p:spPr/>
        <p:txBody>
          <a:bodyPr/>
          <a:lstStyle/>
          <a:p>
            <a:r>
              <a:rPr lang="en-NZ" dirty="0"/>
              <a:t>Matsudaira’s Storm-petrel (VU) is dark grey with conspicuous white wing bars (Migratory from southern Japan islands) </a:t>
            </a:r>
          </a:p>
          <a:p>
            <a:r>
              <a:rPr lang="en-NZ" dirty="0"/>
              <a:t>Leach’s Storm-petrel is dark grey with conspicuous white wing bars and white rump. (Migratory from North Pacific)</a:t>
            </a:r>
          </a:p>
          <a:p>
            <a:r>
              <a:rPr lang="en-NZ" dirty="0"/>
              <a:t>What is the species in slide? LSP</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For pelagic identification from boats, it can help to video in field and examine on computer screen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35: </a:t>
            </a:r>
            <a:r>
              <a:rPr lang="en-US" dirty="0"/>
              <a:t>Matsudaira’s Storm-petrel Tony Morris, CC BY-SA 2.0 </a:t>
            </a: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35: </a:t>
            </a:r>
            <a:r>
              <a:rPr lang="en-US" dirty="0"/>
              <a:t>Leach’s Storm-petrel Alexis </a:t>
            </a:r>
            <a:r>
              <a:rPr lang="en-US" dirty="0" err="1"/>
              <a:t>Lours</a:t>
            </a:r>
            <a:r>
              <a:rPr lang="en-US" dirty="0"/>
              <a:t> - Own work, CC BY 4.0</a:t>
            </a:r>
            <a:endParaRPr lang="en-NZ" dirty="0"/>
          </a:p>
        </p:txBody>
      </p:sp>
      <p:sp>
        <p:nvSpPr>
          <p:cNvPr id="4" name="Slide Number Placeholder 3">
            <a:extLst>
              <a:ext uri="{FF2B5EF4-FFF2-40B4-BE49-F238E27FC236}">
                <a16:creationId xmlns:a16="http://schemas.microsoft.com/office/drawing/2014/main" id="{DD74BC7F-4D2C-5176-566D-344DC42E562B}"/>
              </a:ext>
            </a:extLst>
          </p:cNvPr>
          <p:cNvSpPr>
            <a:spLocks noGrp="1"/>
          </p:cNvSpPr>
          <p:nvPr>
            <p:ph type="sldNum" sz="quarter" idx="5"/>
          </p:nvPr>
        </p:nvSpPr>
        <p:spPr/>
        <p:txBody>
          <a:bodyPr/>
          <a:lstStyle/>
          <a:p>
            <a:fld id="{C6539446-6953-447E-A4E3-E7CFBF870046}" type="slidenum">
              <a:rPr lang="en-NZ" smtClean="0"/>
              <a:t>35</a:t>
            </a:fld>
            <a:endParaRPr lang="en-NZ"/>
          </a:p>
        </p:txBody>
      </p:sp>
    </p:spTree>
    <p:extLst>
      <p:ext uri="{BB962C8B-B14F-4D97-AF65-F5344CB8AC3E}">
        <p14:creationId xmlns:p14="http://schemas.microsoft.com/office/powerpoint/2010/main" val="2316606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01433-A668-6C36-9B59-D57961575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94536A-E2F4-B348-778A-026B7DF29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C4705-E531-E51B-D943-A6EAA8301CBE}"/>
              </a:ext>
            </a:extLst>
          </p:cNvPr>
          <p:cNvSpPr>
            <a:spLocks noGrp="1"/>
          </p:cNvSpPr>
          <p:nvPr>
            <p:ph type="body" idx="1"/>
          </p:nvPr>
        </p:nvSpPr>
        <p:spPr/>
        <p:txBody>
          <a:bodyPr/>
          <a:lstStyle/>
          <a:p>
            <a:r>
              <a:rPr lang="en-NZ" dirty="0"/>
              <a:t>Polynesian Storm-petrel is black above with conspicuous white upper tail, and white below with black collar, white chin. (possible visitor from central Pacific).</a:t>
            </a:r>
          </a:p>
          <a:p>
            <a:r>
              <a:rPr lang="en-NZ" dirty="0"/>
              <a:t>Wilsons Storm-petrel is mostly black with white rump, pale wing bars. (Possible visitor from south in southern winter).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36: Polynesian Storm-petrel James Eaton - iNaturalist, CC0</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36: </a:t>
            </a:r>
            <a:r>
              <a:rPr lang="en-US" dirty="0"/>
              <a:t>Wilson's Storm-petrel JJ Harrison - Own work, CC BY-SA 3.0</a:t>
            </a:r>
            <a:endParaRPr lang="en-NZ" dirty="0"/>
          </a:p>
        </p:txBody>
      </p:sp>
      <p:sp>
        <p:nvSpPr>
          <p:cNvPr id="4" name="Slide Number Placeholder 3">
            <a:extLst>
              <a:ext uri="{FF2B5EF4-FFF2-40B4-BE49-F238E27FC236}">
                <a16:creationId xmlns:a16="http://schemas.microsoft.com/office/drawing/2014/main" id="{2349965A-C353-158D-4DC6-7696034DE894}"/>
              </a:ext>
            </a:extLst>
          </p:cNvPr>
          <p:cNvSpPr>
            <a:spLocks noGrp="1"/>
          </p:cNvSpPr>
          <p:nvPr>
            <p:ph type="sldNum" sz="quarter" idx="5"/>
          </p:nvPr>
        </p:nvSpPr>
        <p:spPr/>
        <p:txBody>
          <a:bodyPr/>
          <a:lstStyle/>
          <a:p>
            <a:fld id="{C6539446-6953-447E-A4E3-E7CFBF870046}" type="slidenum">
              <a:rPr lang="en-NZ" smtClean="0"/>
              <a:t>36</a:t>
            </a:fld>
            <a:endParaRPr lang="en-NZ"/>
          </a:p>
        </p:txBody>
      </p:sp>
    </p:spTree>
    <p:extLst>
      <p:ext uri="{BB962C8B-B14F-4D97-AF65-F5344CB8AC3E}">
        <p14:creationId xmlns:p14="http://schemas.microsoft.com/office/powerpoint/2010/main" val="2269841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7B602-FCB2-08C5-7135-79D7495DE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89964-F04A-F97E-835B-C440984F8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C63B54-6672-B179-6F1E-F5008DADF301}"/>
              </a:ext>
            </a:extLst>
          </p:cNvPr>
          <p:cNvSpPr>
            <a:spLocks noGrp="1"/>
          </p:cNvSpPr>
          <p:nvPr>
            <p:ph type="body" idx="1"/>
          </p:nvPr>
        </p:nvSpPr>
        <p:spPr/>
        <p:txBody>
          <a:bodyPr/>
          <a:lstStyle/>
          <a:p>
            <a:r>
              <a:rPr lang="en-NZ" dirty="0"/>
              <a:t>Black-footed Albatrosses are large dark albatrosses with a whitish face and visit Palau pelagic from their N Pacific breeding islands.</a:t>
            </a:r>
          </a:p>
          <a:p>
            <a:r>
              <a:rPr lang="en-NZ" dirty="0"/>
              <a:t>Other albatrosses, e.g. the much whiter Laysan, are potential visitors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37: </a:t>
            </a:r>
            <a:r>
              <a:rPr lang="en-US" dirty="0"/>
              <a:t>Black-footed Albatross </a:t>
            </a:r>
            <a:r>
              <a:rPr lang="en-US" dirty="0" err="1"/>
              <a:t>Jlfutari</a:t>
            </a:r>
            <a:r>
              <a:rPr lang="en-US" dirty="0"/>
              <a:t>,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37: </a:t>
            </a:r>
            <a:r>
              <a:rPr lang="en-US" dirty="0" err="1"/>
              <a:t>DickDaniels</a:t>
            </a:r>
            <a:r>
              <a:rPr lang="en-US" dirty="0"/>
              <a:t> - Own work, CC BY-SA 3.0</a:t>
            </a:r>
            <a:endParaRPr lang="en-NZ" dirty="0"/>
          </a:p>
        </p:txBody>
      </p:sp>
      <p:sp>
        <p:nvSpPr>
          <p:cNvPr id="4" name="Slide Number Placeholder 3">
            <a:extLst>
              <a:ext uri="{FF2B5EF4-FFF2-40B4-BE49-F238E27FC236}">
                <a16:creationId xmlns:a16="http://schemas.microsoft.com/office/drawing/2014/main" id="{F699532F-6BCD-D5D8-5B7E-062CF3D8C803}"/>
              </a:ext>
            </a:extLst>
          </p:cNvPr>
          <p:cNvSpPr>
            <a:spLocks noGrp="1"/>
          </p:cNvSpPr>
          <p:nvPr>
            <p:ph type="sldNum" sz="quarter" idx="5"/>
          </p:nvPr>
        </p:nvSpPr>
        <p:spPr/>
        <p:txBody>
          <a:bodyPr/>
          <a:lstStyle/>
          <a:p>
            <a:fld id="{C6539446-6953-447E-A4E3-E7CFBF870046}" type="slidenum">
              <a:rPr lang="en-NZ" smtClean="0"/>
              <a:t>37</a:t>
            </a:fld>
            <a:endParaRPr lang="en-NZ"/>
          </a:p>
        </p:txBody>
      </p:sp>
    </p:spTree>
    <p:extLst>
      <p:ext uri="{BB962C8B-B14F-4D97-AF65-F5344CB8AC3E}">
        <p14:creationId xmlns:p14="http://schemas.microsoft.com/office/powerpoint/2010/main" val="3186566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43749-6D92-1C4D-418B-868F5C02A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9AF0E-AC0B-7D4E-0E21-4E02B3674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0BDB48-DC92-5720-FAFA-785521F5B5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Several petrel and shearwater species migrate through Palau pelagic waters peaking about March-May and September-November, e.g. Mottled Petrel, Black-winged and Cooks Petrel from NZ region, White-necked and Juan Fernandez Petrels from E Pacific,  Bulwer’s Petrel from N Pacific. Wedge-tailed (potential resident angular wings, dark or pied morphs), Streaked (streaked), Short-tailed (black), Sooty (black with silvery underwing flash), Flesh-footed (large, blackish brown), Buller’s (large, pied).</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They are tricky to ID – take photos/videos</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Depending on objectives of Palau rangers a simple pictorial guide to the more likely visitors could be prepared.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38: </a:t>
            </a:r>
            <a:r>
              <a:rPr lang="en-US" dirty="0"/>
              <a:t>Mottled Petrel JJ Harrison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38: Black-winged Petrel Christopher Watson,  CC-BY-SA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38: Cook's Petrel JJ Harrison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38: White-necked Petrel JJ Harrison - Own work, CC BY-SA 3.0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38: Wedge-tailed Shearwater Duncan Wright - USFWS, Public Domain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38: Sooty Shearwater JJ Harrison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38: Buller’s Shearwater JJ Harrison - Own work, CC BY-SA 3.0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p:txBody>
      </p:sp>
      <p:sp>
        <p:nvSpPr>
          <p:cNvPr id="4" name="Slide Number Placeholder 3">
            <a:extLst>
              <a:ext uri="{FF2B5EF4-FFF2-40B4-BE49-F238E27FC236}">
                <a16:creationId xmlns:a16="http://schemas.microsoft.com/office/drawing/2014/main" id="{6D03F996-DE1E-F9E3-1599-BC95667B4BB3}"/>
              </a:ext>
            </a:extLst>
          </p:cNvPr>
          <p:cNvSpPr>
            <a:spLocks noGrp="1"/>
          </p:cNvSpPr>
          <p:nvPr>
            <p:ph type="sldNum" sz="quarter" idx="5"/>
          </p:nvPr>
        </p:nvSpPr>
        <p:spPr/>
        <p:txBody>
          <a:bodyPr/>
          <a:lstStyle/>
          <a:p>
            <a:fld id="{C6539446-6953-447E-A4E3-E7CFBF870046}" type="slidenum">
              <a:rPr lang="en-NZ" smtClean="0"/>
              <a:t>38</a:t>
            </a:fld>
            <a:endParaRPr lang="en-NZ"/>
          </a:p>
        </p:txBody>
      </p:sp>
    </p:spTree>
    <p:extLst>
      <p:ext uri="{BB962C8B-B14F-4D97-AF65-F5344CB8AC3E}">
        <p14:creationId xmlns:p14="http://schemas.microsoft.com/office/powerpoint/2010/main" val="40810197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B326B-9399-A947-F04C-2B9DEB38A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CA655-578D-9228-4C98-2180E74BF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867EA-8742-FE81-A034-D2005063E5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Don’t forget that local breeders will also be out there in the pelagic realm – Palau’s Tropical Shearwaters, plus terns, noddies, frigatebirds, boobies and tropicbirds will be out there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39: White-tailed Tropicbird Damien Wallace / CC BY-NC 4.0</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39: Great Frigatebird </a:t>
            </a:r>
            <a:r>
              <a:rPr lang="en-US" dirty="0"/>
              <a:t> John Bruin / CC BY-NC 4.0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39: Black Noddy  </a:t>
            </a:r>
            <a:r>
              <a:rPr lang="en-US" dirty="0" err="1"/>
              <a:t>yuys</a:t>
            </a:r>
            <a:r>
              <a:rPr lang="en-US" dirty="0"/>
              <a:t> / CC BY-NC 4.0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39: Sooty Tern </a:t>
            </a:r>
            <a:r>
              <a:rPr lang="en-US" dirty="0" err="1"/>
              <a:t>andybrooke</a:t>
            </a:r>
            <a:r>
              <a:rPr lang="en-US" dirty="0"/>
              <a:t> / CC BY-NC 4.0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p:txBody>
      </p:sp>
      <p:sp>
        <p:nvSpPr>
          <p:cNvPr id="4" name="Slide Number Placeholder 3">
            <a:extLst>
              <a:ext uri="{FF2B5EF4-FFF2-40B4-BE49-F238E27FC236}">
                <a16:creationId xmlns:a16="http://schemas.microsoft.com/office/drawing/2014/main" id="{E9321A2C-9010-E05C-8F64-BE1795DB018E}"/>
              </a:ext>
            </a:extLst>
          </p:cNvPr>
          <p:cNvSpPr>
            <a:spLocks noGrp="1"/>
          </p:cNvSpPr>
          <p:nvPr>
            <p:ph type="sldNum" sz="quarter" idx="5"/>
          </p:nvPr>
        </p:nvSpPr>
        <p:spPr/>
        <p:txBody>
          <a:bodyPr/>
          <a:lstStyle/>
          <a:p>
            <a:fld id="{C6539446-6953-447E-A4E3-E7CFBF870046}" type="slidenum">
              <a:rPr lang="en-NZ" smtClean="0"/>
              <a:t>39</a:t>
            </a:fld>
            <a:endParaRPr lang="en-NZ"/>
          </a:p>
        </p:txBody>
      </p:sp>
    </p:spTree>
    <p:extLst>
      <p:ext uri="{BB962C8B-B14F-4D97-AF65-F5344CB8AC3E}">
        <p14:creationId xmlns:p14="http://schemas.microsoft.com/office/powerpoint/2010/main" val="22957683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created a section in the website version of the manual to focus on seabirds in Palau, mostly to help you understand what is here and help you identify them.</a:t>
            </a:r>
          </a:p>
          <a:p>
            <a:r>
              <a:rPr lang="en-US" dirty="0"/>
              <a:t>It has information on Palau seabirds from various sources.</a:t>
            </a:r>
          </a:p>
          <a:p>
            <a:r>
              <a:rPr lang="en-US" dirty="0"/>
              <a:t>The links on the iNaturalist and eBird columns in the table take you to Palau information on those databases, but it does include all birds, so you will need to scroll down to look for seabirds.</a:t>
            </a:r>
          </a:p>
          <a:p>
            <a:r>
              <a:rPr lang="en-US" dirty="0"/>
              <a:t>Based on previous records we may see as many as 31 species on our field trip.</a:t>
            </a:r>
          </a:p>
          <a:p>
            <a:r>
              <a:rPr lang="en-US" dirty="0"/>
              <a:t>The Identifying Palau's seabirds has information from Ray’s presentation as well as images.</a:t>
            </a:r>
          </a:p>
          <a:p>
            <a:r>
              <a:rPr lang="en-US" dirty="0"/>
              <a:t>I’ve also developed a set of questions in decision trees that may help you identify seabirds.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Palau's seabird colonies page has a </a:t>
            </a:r>
            <a:r>
              <a:rPr lang="en-NZ" dirty="0"/>
              <a:t>list of all seabird species breeding in Palau, extracted from the Pacific Seabird Colony Database.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[skip to website]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NZ" smtClean="0"/>
              <a:t>40</a:t>
            </a:fld>
            <a:endParaRPr lang="en-NZ"/>
          </a:p>
        </p:txBody>
      </p:sp>
    </p:spTree>
    <p:extLst>
      <p:ext uri="{BB962C8B-B14F-4D97-AF65-F5344CB8AC3E}">
        <p14:creationId xmlns:p14="http://schemas.microsoft.com/office/powerpoint/2010/main" val="5461798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[skip to website]: https://seabirds.pacificbiosecurity.co.nz/index.php?page=id-exercise</a:t>
            </a:r>
          </a:p>
          <a:p>
            <a:r>
              <a:rPr lang="en-NZ" dirty="0"/>
              <a:t>[skip to website</a:t>
            </a:r>
            <a:r>
              <a:rPr lang="en-NZ"/>
              <a:t>]: https://seabirds.pacificbiosecurity.co.nz/index.php?page=identifying </a:t>
            </a:r>
            <a:endParaRPr lang="en-NZ" dirty="0"/>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41</a:t>
            </a:fld>
            <a:endParaRPr lang="en-NZ"/>
          </a:p>
        </p:txBody>
      </p:sp>
    </p:spTree>
    <p:extLst>
      <p:ext uri="{BB962C8B-B14F-4D97-AF65-F5344CB8AC3E}">
        <p14:creationId xmlns:p14="http://schemas.microsoft.com/office/powerpoint/2010/main" val="11110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8C13C-3973-3A6D-CFE7-89C1AACC6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291E5C-7D96-70EA-33A7-7ADFA908C7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34322-7085-692A-51D8-C9C339898ED9}"/>
              </a:ext>
            </a:extLst>
          </p:cNvPr>
          <p:cNvSpPr>
            <a:spLocks noGrp="1"/>
          </p:cNvSpPr>
          <p:nvPr>
            <p:ph type="body" idx="1"/>
          </p:nvPr>
        </p:nvSpPr>
        <p:spPr/>
        <p:txBody>
          <a:bodyPr/>
          <a:lstStyle/>
          <a:p>
            <a:r>
              <a:rPr lang="en-NZ" dirty="0"/>
              <a:t>The Pacific Seabird Colony Database records all known resident breeding colonies in the Pacific.</a:t>
            </a:r>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The database is a starting point for Pacific Island Countries and Territories and Partners to build knowledge of seabirds of the Pacific, their distribution and especially over time their population trends. </a:t>
            </a:r>
          </a:p>
          <a:p>
            <a:r>
              <a:rPr lang="en-NZ" sz="1200" b="0" i="0" kern="1200" dirty="0">
                <a:solidFill>
                  <a:schemeClr val="tx1"/>
                </a:solidFill>
                <a:effectLst/>
                <a:latin typeface="+mn-lt"/>
                <a:ea typeface="+mn-ea"/>
                <a:cs typeface="+mn-cs"/>
              </a:rPr>
              <a:t>Countries, partners, researchers and seabird enthusiasts are encouraged to contribute existing data as well as plan resurveys of key colonies where information is over 10 years old. </a:t>
            </a:r>
          </a:p>
          <a:p>
            <a:r>
              <a:rPr lang="en-NZ" sz="1200" b="0" i="0" kern="1200" dirty="0">
                <a:solidFill>
                  <a:schemeClr val="tx1"/>
                </a:solidFill>
                <a:effectLst/>
                <a:latin typeface="+mn-lt"/>
                <a:ea typeface="+mn-ea"/>
                <a:cs typeface="+mn-cs"/>
              </a:rPr>
              <a:t>Data will also be important for reporting on progress in multilateral environmental agreements (MEAs) for example on National Biodiversity Strategies and Action Plans (NBSAPs).</a:t>
            </a:r>
          </a:p>
          <a:p>
            <a:r>
              <a:rPr lang="en-US" dirty="0"/>
              <a:t>You can update the database, and we will talk about this more on Friday. We might even have some data to update it with!</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[skip to database]</a:t>
            </a:r>
          </a:p>
          <a:p>
            <a:r>
              <a:rPr lang="en-NZ" sz="1200" b="0" i="0" kern="1200" dirty="0">
                <a:solidFill>
                  <a:schemeClr val="tx1"/>
                </a:solidFill>
                <a:effectLst/>
                <a:latin typeface="+mn-lt"/>
                <a:ea typeface="+mn-ea"/>
                <a:cs typeface="+mn-cs"/>
              </a:rPr>
              <a:t>The database is pretty straightforward to use.</a:t>
            </a:r>
          </a:p>
          <a:p>
            <a:r>
              <a:rPr lang="en-NZ" sz="1200" b="0" i="0" kern="1200" dirty="0">
                <a:solidFill>
                  <a:schemeClr val="tx1"/>
                </a:solidFill>
                <a:effectLst/>
                <a:latin typeface="+mn-lt"/>
                <a:ea typeface="+mn-ea"/>
                <a:cs typeface="+mn-cs"/>
              </a:rPr>
              <a:t>You can select a species, EEZ and survey period or just one of these aspects.</a:t>
            </a:r>
          </a:p>
          <a:p>
            <a:r>
              <a:rPr lang="en-NZ" sz="1200" b="0" i="0" kern="1200" dirty="0">
                <a:solidFill>
                  <a:schemeClr val="tx1"/>
                </a:solidFill>
                <a:effectLst/>
                <a:latin typeface="+mn-lt"/>
                <a:ea typeface="+mn-ea"/>
                <a:cs typeface="+mn-cs"/>
              </a:rPr>
              <a:t>To view all the information for Palau, just choose the Palau EEZ.</a:t>
            </a:r>
          </a:p>
          <a:p>
            <a:r>
              <a:rPr lang="en-NZ" sz="1200" b="0" i="0" kern="1200" dirty="0">
                <a:solidFill>
                  <a:schemeClr val="tx1"/>
                </a:solidFill>
                <a:effectLst/>
                <a:latin typeface="+mn-lt"/>
                <a:ea typeface="+mn-ea"/>
                <a:cs typeface="+mn-cs"/>
              </a:rPr>
              <a:t>The map will zoom into Palau.</a:t>
            </a:r>
          </a:p>
          <a:p>
            <a:r>
              <a:rPr lang="en-NZ" sz="1200" b="0" i="0" kern="1200" dirty="0">
                <a:solidFill>
                  <a:schemeClr val="tx1"/>
                </a:solidFill>
                <a:effectLst/>
                <a:latin typeface="+mn-lt"/>
                <a:ea typeface="+mn-ea"/>
                <a:cs typeface="+mn-cs"/>
              </a:rPr>
              <a:t>You can then zoom in further to see specific locations.</a:t>
            </a:r>
          </a:p>
          <a:p>
            <a:r>
              <a:rPr lang="en-NZ" sz="1200" b="0" i="0" kern="1200" dirty="0">
                <a:solidFill>
                  <a:schemeClr val="tx1"/>
                </a:solidFill>
                <a:effectLst/>
                <a:latin typeface="+mn-lt"/>
                <a:ea typeface="+mn-ea"/>
                <a:cs typeface="+mn-cs"/>
              </a:rPr>
              <a:t>If you click on a location name it will bring up the list of species found at that location.</a:t>
            </a:r>
          </a:p>
          <a:p>
            <a:r>
              <a:rPr lang="en-NZ" sz="1200" b="0" i="0" kern="1200" dirty="0">
                <a:solidFill>
                  <a:schemeClr val="tx1"/>
                </a:solidFill>
                <a:effectLst/>
                <a:latin typeface="+mn-lt"/>
                <a:ea typeface="+mn-ea"/>
                <a:cs typeface="+mn-cs"/>
              </a:rPr>
              <a:t>And if you click on a species name it will tell you about the species and where else it is found in the Pacific.</a:t>
            </a:r>
          </a:p>
          <a:p>
            <a:r>
              <a:rPr lang="en-NZ" sz="1200" b="0" i="0" kern="1200" dirty="0">
                <a:solidFill>
                  <a:schemeClr val="tx1"/>
                </a:solidFill>
                <a:effectLst/>
                <a:latin typeface="+mn-lt"/>
                <a:ea typeface="+mn-ea"/>
                <a:cs typeface="+mn-cs"/>
              </a:rPr>
              <a:t>There are also links to the IUCN Red List data for the species and a Global Population Assessment. </a:t>
            </a:r>
          </a:p>
          <a:p>
            <a:r>
              <a:rPr lang="en-NZ" sz="1200" b="0" i="0" kern="1200" dirty="0">
                <a:solidFill>
                  <a:schemeClr val="tx1"/>
                </a:solidFill>
                <a:effectLst/>
                <a:latin typeface="+mn-lt"/>
                <a:ea typeface="+mn-ea"/>
                <a:cs typeface="+mn-cs"/>
              </a:rPr>
              <a:t>If you scroll down you can see the details for all locations.</a:t>
            </a:r>
          </a:p>
          <a:p>
            <a:endParaRPr lang="en-NZ" sz="1200" b="0" i="0" kern="1200" dirty="0">
              <a:solidFill>
                <a:schemeClr val="tx1"/>
              </a:solidFill>
              <a:effectLst/>
              <a:latin typeface="+mn-lt"/>
              <a:ea typeface="+mn-ea"/>
              <a:cs typeface="+mn-cs"/>
            </a:endParaRPr>
          </a:p>
          <a:p>
            <a:r>
              <a:rPr lang="en-NZ" sz="1200" b="0" i="0" kern="1200" dirty="0">
                <a:solidFill>
                  <a:schemeClr val="tx1"/>
                </a:solidFill>
                <a:effectLst/>
                <a:latin typeface="+mn-lt"/>
                <a:ea typeface="+mn-ea"/>
                <a:cs typeface="+mn-cs"/>
              </a:rPr>
              <a:t>We chose </a:t>
            </a:r>
            <a:r>
              <a:rPr lang="en-NZ" sz="1200" b="0" i="0" kern="1200" dirty="0" err="1">
                <a:solidFill>
                  <a:schemeClr val="tx1"/>
                </a:solidFill>
                <a:effectLst/>
                <a:latin typeface="+mn-lt"/>
                <a:ea typeface="+mn-ea"/>
                <a:cs typeface="+mn-cs"/>
              </a:rPr>
              <a:t>Ulebsechel</a:t>
            </a:r>
            <a:r>
              <a:rPr lang="en-NZ" sz="1200" b="0" i="0" kern="1200" dirty="0">
                <a:solidFill>
                  <a:schemeClr val="tx1"/>
                </a:solidFill>
                <a:effectLst/>
                <a:latin typeface="+mn-lt"/>
                <a:ea typeface="+mn-ea"/>
                <a:cs typeface="+mn-cs"/>
              </a:rPr>
              <a:t>, </a:t>
            </a:r>
            <a:r>
              <a:rPr lang="en-NZ" sz="1200" b="0" i="0" kern="1200" dirty="0" err="1">
                <a:solidFill>
                  <a:schemeClr val="tx1"/>
                </a:solidFill>
                <a:effectLst/>
                <a:latin typeface="+mn-lt"/>
                <a:ea typeface="+mn-ea"/>
                <a:cs typeface="+mn-cs"/>
              </a:rPr>
              <a:t>Ngeanges</a:t>
            </a:r>
            <a:r>
              <a:rPr lang="en-NZ" sz="1200" b="0" i="0" kern="1200" dirty="0">
                <a:solidFill>
                  <a:schemeClr val="tx1"/>
                </a:solidFill>
                <a:effectLst/>
                <a:latin typeface="+mn-lt"/>
                <a:ea typeface="+mn-ea"/>
                <a:cs typeface="+mn-cs"/>
              </a:rPr>
              <a:t> and </a:t>
            </a:r>
            <a:r>
              <a:rPr lang="en-NZ" sz="1200" b="0" i="0" kern="1200" dirty="0" err="1">
                <a:solidFill>
                  <a:schemeClr val="tx1"/>
                </a:solidFill>
                <a:effectLst/>
                <a:latin typeface="+mn-lt"/>
                <a:ea typeface="+mn-ea"/>
                <a:cs typeface="+mn-cs"/>
              </a:rPr>
              <a:t>Ulong</a:t>
            </a:r>
            <a:r>
              <a:rPr lang="en-NZ" sz="1200" b="0" i="0" kern="1200" dirty="0">
                <a:solidFill>
                  <a:schemeClr val="tx1"/>
                </a:solidFill>
                <a:effectLst/>
                <a:latin typeface="+mn-lt"/>
                <a:ea typeface="+mn-ea"/>
                <a:cs typeface="+mn-cs"/>
              </a:rPr>
              <a:t> as our site for field surveying tomorrow, because of the differences between them.</a:t>
            </a:r>
          </a:p>
          <a:p>
            <a:r>
              <a:rPr lang="en-NZ" sz="1200" b="0" i="0" kern="1200" dirty="0">
                <a:solidFill>
                  <a:schemeClr val="tx1"/>
                </a:solidFill>
                <a:effectLst/>
                <a:latin typeface="+mn-lt"/>
                <a:ea typeface="+mn-ea"/>
                <a:cs typeface="+mn-cs"/>
              </a:rPr>
              <a:t>For example rats were removed from </a:t>
            </a:r>
            <a:r>
              <a:rPr lang="en-NZ" sz="1200" b="0" i="0" kern="1200" dirty="0" err="1">
                <a:solidFill>
                  <a:schemeClr val="tx1"/>
                </a:solidFill>
                <a:effectLst/>
                <a:latin typeface="+mn-lt"/>
                <a:ea typeface="+mn-ea"/>
                <a:cs typeface="+mn-cs"/>
              </a:rPr>
              <a:t>Ulong</a:t>
            </a:r>
            <a:r>
              <a:rPr lang="en-NZ" sz="1200" b="0" i="0" kern="1200" dirty="0">
                <a:solidFill>
                  <a:schemeClr val="tx1"/>
                </a:solidFill>
                <a:effectLst/>
                <a:latin typeface="+mn-lt"/>
                <a:ea typeface="+mn-ea"/>
                <a:cs typeface="+mn-cs"/>
              </a:rPr>
              <a:t> recently and birds have recovered.</a:t>
            </a:r>
          </a:p>
          <a:p>
            <a:r>
              <a:rPr lang="en-NZ" sz="1200" b="0" i="0" kern="1200" dirty="0">
                <a:solidFill>
                  <a:schemeClr val="tx1"/>
                </a:solidFill>
                <a:effectLst/>
                <a:latin typeface="+mn-lt"/>
                <a:ea typeface="+mn-ea"/>
                <a:cs typeface="+mn-cs"/>
              </a:rPr>
              <a:t>There was a failed eradication and </a:t>
            </a:r>
            <a:r>
              <a:rPr lang="en-NZ" sz="1200" b="0" i="0" kern="1200" dirty="0" err="1">
                <a:solidFill>
                  <a:schemeClr val="tx1"/>
                </a:solidFill>
                <a:effectLst/>
                <a:latin typeface="+mn-lt"/>
                <a:ea typeface="+mn-ea"/>
                <a:cs typeface="+mn-cs"/>
              </a:rPr>
              <a:t>Ngeanges</a:t>
            </a:r>
            <a:r>
              <a:rPr lang="en-NZ" sz="1200" b="0" i="0" kern="1200" dirty="0">
                <a:solidFill>
                  <a:schemeClr val="tx1"/>
                </a:solidFill>
                <a:effectLst/>
                <a:latin typeface="+mn-lt"/>
                <a:ea typeface="+mn-ea"/>
                <a:cs typeface="+mn-cs"/>
              </a:rPr>
              <a:t>.</a:t>
            </a:r>
          </a:p>
          <a:p>
            <a:r>
              <a:rPr lang="en-NZ" sz="1200" b="0" i="0" kern="1200" dirty="0">
                <a:solidFill>
                  <a:schemeClr val="tx1"/>
                </a:solidFill>
                <a:effectLst/>
                <a:latin typeface="+mn-lt"/>
                <a:ea typeface="+mn-ea"/>
                <a:cs typeface="+mn-cs"/>
              </a:rPr>
              <a:t>And I suspect that rats have rats have always been present at </a:t>
            </a:r>
            <a:r>
              <a:rPr lang="en-NZ" sz="1200" b="0" i="0" kern="1200" dirty="0" err="1">
                <a:solidFill>
                  <a:schemeClr val="tx1"/>
                </a:solidFill>
                <a:effectLst/>
                <a:latin typeface="+mn-lt"/>
                <a:ea typeface="+mn-ea"/>
                <a:cs typeface="+mn-cs"/>
              </a:rPr>
              <a:t>Ulebsechel</a:t>
            </a:r>
            <a:r>
              <a:rPr lang="en-NZ" sz="1200" b="0" i="0" kern="1200" dirty="0">
                <a:solidFill>
                  <a:schemeClr val="tx1"/>
                </a:solidFill>
                <a:effectLst/>
                <a:latin typeface="+mn-lt"/>
                <a:ea typeface="+mn-ea"/>
                <a:cs typeface="+mn-cs"/>
              </a:rPr>
              <a:t>.</a:t>
            </a:r>
          </a:p>
          <a:p>
            <a:r>
              <a:rPr lang="en-NZ" sz="1200" b="0" i="0" kern="1200" dirty="0">
                <a:solidFill>
                  <a:schemeClr val="tx1"/>
                </a:solidFill>
                <a:effectLst/>
                <a:latin typeface="+mn-lt"/>
                <a:ea typeface="+mn-ea"/>
                <a:cs typeface="+mn-cs"/>
              </a:rPr>
              <a:t>So we should see differences because of the different threat profiles.</a:t>
            </a:r>
            <a:endParaRPr lang="en-NZ" dirty="0"/>
          </a:p>
        </p:txBody>
      </p:sp>
      <p:sp>
        <p:nvSpPr>
          <p:cNvPr id="4" name="Slide Number Placeholder 3">
            <a:extLst>
              <a:ext uri="{FF2B5EF4-FFF2-40B4-BE49-F238E27FC236}">
                <a16:creationId xmlns:a16="http://schemas.microsoft.com/office/drawing/2014/main" id="{42D7E0CA-F359-C352-0C45-EE1653744ED3}"/>
              </a:ext>
            </a:extLst>
          </p:cNvPr>
          <p:cNvSpPr>
            <a:spLocks noGrp="1"/>
          </p:cNvSpPr>
          <p:nvPr>
            <p:ph type="sldNum" sz="quarter" idx="5"/>
          </p:nvPr>
        </p:nvSpPr>
        <p:spPr/>
        <p:txBody>
          <a:bodyPr/>
          <a:lstStyle/>
          <a:p>
            <a:fld id="{C6539446-6953-447E-A4E3-E7CFBF870046}" type="slidenum">
              <a:rPr lang="en-NZ" smtClean="0"/>
              <a:t>44</a:t>
            </a:fld>
            <a:endParaRPr lang="en-NZ"/>
          </a:p>
        </p:txBody>
      </p:sp>
    </p:spTree>
    <p:extLst>
      <p:ext uri="{BB962C8B-B14F-4D97-AF65-F5344CB8AC3E}">
        <p14:creationId xmlns:p14="http://schemas.microsoft.com/office/powerpoint/2010/main" val="3932520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Seabirds can breed in very large colonies of thousands, sometimes millions, of birds</a:t>
            </a:r>
          </a:p>
          <a:p>
            <a:r>
              <a:rPr lang="en-US" dirty="0"/>
              <a:t>They are ecosystem engineers modifying terrestrial and marine ecosystems by:</a:t>
            </a:r>
          </a:p>
          <a:p>
            <a:pPr marL="0" indent="0">
              <a:buNone/>
            </a:pPr>
            <a:r>
              <a:rPr lang="en-US" dirty="0"/>
              <a:t>	- their droppings contribute nutrients especially beneficial  N and P to land and sea leading to:</a:t>
            </a:r>
          </a:p>
          <a:p>
            <a:pPr marL="0" indent="0">
              <a:buNone/>
            </a:pPr>
            <a:r>
              <a:rPr lang="en-US" dirty="0"/>
              <a:t>	- nutrients promote plant growth and diversity</a:t>
            </a:r>
          </a:p>
          <a:p>
            <a:pPr marL="0" indent="0">
              <a:buNone/>
            </a:pPr>
            <a:r>
              <a:rPr lang="en-US" dirty="0"/>
              <a:t>	- plants promote invertebrate abundance and diversity</a:t>
            </a:r>
          </a:p>
          <a:p>
            <a:pPr marL="0" indent="0">
              <a:buNone/>
            </a:pPr>
            <a:r>
              <a:rPr lang="en-US" dirty="0"/>
              <a:t>	- burrowing contributes further diversity, seed dispersal, etc</a:t>
            </a:r>
          </a:p>
          <a:p>
            <a:pPr marL="0" indent="0">
              <a:buNone/>
            </a:pPr>
            <a:r>
              <a:rPr lang="en-US" dirty="0"/>
              <a:t>	- nutrients promote coral reef growth and  enhance diversity of the reef community    </a:t>
            </a:r>
          </a:p>
          <a:p>
            <a:pPr marL="0" indent="0">
              <a:buNone/>
            </a:pPr>
            <a:endParaRPr lang="en-NZ" dirty="0"/>
          </a:p>
          <a:p>
            <a:r>
              <a:rPr lang="en-US" dirty="0"/>
              <a:t>Slide 47: Current Conservation. (2025, April 16). The Seabird Nutrient Cycle [Illustration]. In Seabirds are nutrient factories for coral reefs. https://www.currentconservation.org/seabirds-are-nutrient-factories-for-coral-reefs/</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48</a:t>
            </a:fld>
            <a:endParaRPr lang="en-NZ"/>
          </a:p>
        </p:txBody>
      </p:sp>
    </p:spTree>
    <p:extLst>
      <p:ext uri="{BB962C8B-B14F-4D97-AF65-F5344CB8AC3E}">
        <p14:creationId xmlns:p14="http://schemas.microsoft.com/office/powerpoint/2010/main" val="35526516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0C0FF-7784-AA32-EB64-A7F5994F0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46052-E785-6A24-3E5E-15BD2DA3C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8B4B4-7C53-E003-574E-07A2B1C44C54}"/>
              </a:ext>
            </a:extLst>
          </p:cNvPr>
          <p:cNvSpPr>
            <a:spLocks noGrp="1"/>
          </p:cNvSpPr>
          <p:nvPr>
            <p:ph type="body" idx="1"/>
          </p:nvPr>
        </p:nvSpPr>
        <p:spPr/>
        <p:txBody>
          <a:bodyPr/>
          <a:lstStyle/>
          <a:p>
            <a:r>
              <a:rPr lang="en-NZ" dirty="0"/>
              <a:t>Research at Palmyra (in the Line Islands) and elsewhere has shown the benefits of large seabird colonies and measured the beneficial impacts of recovering colonies after pest removal etc.</a:t>
            </a:r>
          </a:p>
          <a:p>
            <a:r>
              <a:rPr lang="en-NZ" dirty="0"/>
              <a:t>The research reveals the best scenarios for island health are:</a:t>
            </a:r>
          </a:p>
          <a:p>
            <a:pPr marL="0" indent="0">
              <a:buNone/>
            </a:pPr>
            <a:r>
              <a:rPr lang="en-NZ" dirty="0"/>
              <a:t>	- indigenous vegetation dominates </a:t>
            </a:r>
          </a:p>
          <a:p>
            <a:pPr marL="0" indent="0">
              <a:buNone/>
            </a:pPr>
            <a:r>
              <a:rPr lang="en-NZ" dirty="0"/>
              <a:t>	- no mammalian predators</a:t>
            </a:r>
          </a:p>
          <a:p>
            <a:pPr marL="0" indent="0">
              <a:buNone/>
            </a:pPr>
            <a:r>
              <a:rPr lang="en-NZ" dirty="0"/>
              <a:t>	- effective biosecurity to prevent other alien predators and other threats like disease arriving   </a:t>
            </a:r>
          </a:p>
        </p:txBody>
      </p:sp>
      <p:sp>
        <p:nvSpPr>
          <p:cNvPr id="4" name="Slide Number Placeholder 3">
            <a:extLst>
              <a:ext uri="{FF2B5EF4-FFF2-40B4-BE49-F238E27FC236}">
                <a16:creationId xmlns:a16="http://schemas.microsoft.com/office/drawing/2014/main" id="{F6C35096-04C1-E46C-5BBF-9B6A4C1EDDA3}"/>
              </a:ext>
            </a:extLst>
          </p:cNvPr>
          <p:cNvSpPr>
            <a:spLocks noGrp="1"/>
          </p:cNvSpPr>
          <p:nvPr>
            <p:ph type="sldNum" sz="quarter" idx="5"/>
          </p:nvPr>
        </p:nvSpPr>
        <p:spPr/>
        <p:txBody>
          <a:bodyPr/>
          <a:lstStyle/>
          <a:p>
            <a:fld id="{C6539446-6953-447E-A4E3-E7CFBF870046}" type="slidenum">
              <a:rPr lang="en-NZ" smtClean="0"/>
              <a:t>49</a:t>
            </a:fld>
            <a:endParaRPr lang="en-NZ"/>
          </a:p>
        </p:txBody>
      </p:sp>
    </p:spTree>
    <p:extLst>
      <p:ext uri="{BB962C8B-B14F-4D97-AF65-F5344CB8AC3E}">
        <p14:creationId xmlns:p14="http://schemas.microsoft.com/office/powerpoint/2010/main" val="13854789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Seabirds face many threats on land and at sea.</a:t>
            </a:r>
          </a:p>
          <a:p>
            <a:pPr marL="514350" indent="-514350">
              <a:buAutoNum type="arabicPeriod"/>
            </a:pPr>
            <a:r>
              <a:rPr lang="en-NZ" dirty="0"/>
              <a:t>Introduced predators and habitat loss are the key terrestrial threat</a:t>
            </a:r>
          </a:p>
          <a:p>
            <a:pPr marL="0" indent="0">
              <a:buNone/>
            </a:pPr>
            <a:r>
              <a:rPr lang="en-NZ" dirty="0"/>
              <a:t>Examples – rats,	 cats, pigs, dogs, invasive ants (</a:t>
            </a:r>
            <a:r>
              <a:rPr lang="en-NZ" dirty="0" err="1"/>
              <a:t>e.g</a:t>
            </a:r>
            <a:r>
              <a:rPr lang="en-NZ" dirty="0"/>
              <a:t> little fire ant), brown tree snake, mongoose</a:t>
            </a:r>
          </a:p>
          <a:p>
            <a:pPr marL="0" indent="0">
              <a:buNone/>
            </a:pPr>
            <a:r>
              <a:rPr lang="en-NZ" dirty="0"/>
              <a:t>Impact - they can reach high densities and remove eggs, chicks, adults at a faster rate than the birds can breed and be replaced. </a:t>
            </a:r>
          </a:p>
          <a:p>
            <a:pPr marL="0" indent="0">
              <a:buNone/>
            </a:pPr>
            <a:r>
              <a:rPr lang="en-NZ" dirty="0"/>
              <a:t>Past and present vectors – cargo boats, fishing boats, inter-island vessels, planes, etc.</a:t>
            </a:r>
          </a:p>
          <a:p>
            <a:pPr marL="0" indent="0">
              <a:buNone/>
            </a:pPr>
            <a:r>
              <a:rPr lang="en-US" dirty="0"/>
              <a:t>Harvesting/poaching of eggs, chicks, adults often unsustainable especially of adults.</a:t>
            </a:r>
          </a:p>
          <a:p>
            <a:pPr marL="0" indent="0">
              <a:buNone/>
            </a:pPr>
            <a:r>
              <a:rPr lang="en-US" dirty="0"/>
              <a:t>Disease e.g. avian influenza currently impacting species in common with Australia</a:t>
            </a:r>
          </a:p>
          <a:p>
            <a:pPr marL="0" indent="0">
              <a:buNone/>
            </a:pPr>
            <a:endParaRPr lang="en-US" dirty="0"/>
          </a:p>
          <a:p>
            <a:pPr marL="0" indent="0">
              <a:buNone/>
            </a:pPr>
            <a:r>
              <a:rPr lang="en-US" dirty="0"/>
              <a:t>Slide 49: image of threats created by Nano banana 2 in Google AI</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50</a:t>
            </a:fld>
            <a:endParaRPr lang="en-NZ"/>
          </a:p>
        </p:txBody>
      </p:sp>
    </p:spTree>
    <p:extLst>
      <p:ext uri="{BB962C8B-B14F-4D97-AF65-F5344CB8AC3E}">
        <p14:creationId xmlns:p14="http://schemas.microsoft.com/office/powerpoint/2010/main" val="17497555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25C79-5CB1-E6F1-4909-A070CD996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D343DF-7049-6351-EEF1-2065BAFE5D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DFD47-70AC-DA36-9046-61920496655A}"/>
              </a:ext>
            </a:extLst>
          </p:cNvPr>
          <p:cNvSpPr>
            <a:spLocks noGrp="1"/>
          </p:cNvSpPr>
          <p:nvPr>
            <p:ph type="body" idx="1"/>
          </p:nvPr>
        </p:nvSpPr>
        <p:spPr/>
        <p:txBody>
          <a:bodyPr/>
          <a:lstStyle/>
          <a:p>
            <a:pPr marL="0" indent="0">
              <a:buNone/>
            </a:pPr>
            <a:r>
              <a:rPr lang="en-US" dirty="0"/>
              <a:t>At sea threats include:</a:t>
            </a:r>
          </a:p>
          <a:p>
            <a:pPr>
              <a:buFontTx/>
              <a:buChar char="-"/>
            </a:pPr>
            <a:r>
              <a:rPr lang="en-US" dirty="0"/>
              <a:t>Fisheries activities e.g. long-line by-catch and potentially depletion of keystone species, e.g. tuna</a:t>
            </a:r>
          </a:p>
          <a:p>
            <a:pPr>
              <a:buFontTx/>
              <a:buChar char="-"/>
            </a:pPr>
            <a:r>
              <a:rPr lang="en-US" dirty="0"/>
              <a:t>Pollution especially direct impacts of plastic on birds – choking, entanglement, oil pollution, etc.</a:t>
            </a:r>
          </a:p>
          <a:p>
            <a:pPr>
              <a:buFontTx/>
              <a:buChar char="-"/>
            </a:pPr>
            <a:r>
              <a:rPr lang="en-US" dirty="0"/>
              <a:t>Climate change multi-impacts via changes in sea-level, temperature, pH, turbidity, etc.</a:t>
            </a:r>
          </a:p>
          <a:p>
            <a:pPr marL="0" indent="0">
              <a:buNone/>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50: image of threats created by Nano banana 2 in Google AI</a:t>
            </a:r>
            <a:endParaRPr lang="en-NZ" dirty="0"/>
          </a:p>
          <a:p>
            <a:pPr marL="0" indent="0">
              <a:buNone/>
            </a:pPr>
            <a:endParaRPr lang="en-NZ" dirty="0"/>
          </a:p>
        </p:txBody>
      </p:sp>
      <p:sp>
        <p:nvSpPr>
          <p:cNvPr id="4" name="Slide Number Placeholder 3">
            <a:extLst>
              <a:ext uri="{FF2B5EF4-FFF2-40B4-BE49-F238E27FC236}">
                <a16:creationId xmlns:a16="http://schemas.microsoft.com/office/drawing/2014/main" id="{0BABCDE0-3F2A-96B1-7422-E872E1179228}"/>
              </a:ext>
            </a:extLst>
          </p:cNvPr>
          <p:cNvSpPr>
            <a:spLocks noGrp="1"/>
          </p:cNvSpPr>
          <p:nvPr>
            <p:ph type="sldNum" sz="quarter" idx="5"/>
          </p:nvPr>
        </p:nvSpPr>
        <p:spPr/>
        <p:txBody>
          <a:bodyPr/>
          <a:lstStyle/>
          <a:p>
            <a:fld id="{C6539446-6953-447E-A4E3-E7CFBF870046}" type="slidenum">
              <a:rPr lang="en-NZ" smtClean="0"/>
              <a:t>51</a:t>
            </a:fld>
            <a:endParaRPr lang="en-NZ"/>
          </a:p>
        </p:txBody>
      </p:sp>
    </p:spTree>
    <p:extLst>
      <p:ext uri="{BB962C8B-B14F-4D97-AF65-F5344CB8AC3E}">
        <p14:creationId xmlns:p14="http://schemas.microsoft.com/office/powerpoint/2010/main" val="1646071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cover Part 2 of the manual, which covers the tools for surveying seabirds.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part has two sections, each with 12 sub-sections.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sections we will cover are in bold 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Depending on time constraint we may have to cut some topics short but we can cover those on Thursday (Day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you might wish to also discuss acoustic surveys and monitoring. Let us know by using the parking lot.</a:t>
            </a:r>
          </a:p>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NZ" smtClean="0"/>
              <a:t>53</a:t>
            </a:fld>
            <a:endParaRPr lang="en-NZ"/>
          </a:p>
        </p:txBody>
      </p:sp>
    </p:spTree>
    <p:extLst>
      <p:ext uri="{BB962C8B-B14F-4D97-AF65-F5344CB8AC3E}">
        <p14:creationId xmlns:p14="http://schemas.microsoft.com/office/powerpoint/2010/main" val="26226760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prepared – have a plan, familiar with background surveys, overall plans, and knowledge of species and objectives</a:t>
            </a:r>
          </a:p>
          <a:p>
            <a:r>
              <a:rPr lang="en-US" dirty="0"/>
              <a:t>Basic tools are your eyes and ears and knowing the signs and sounds…</a:t>
            </a:r>
          </a:p>
          <a:p>
            <a:r>
              <a:rPr lang="en-NZ" dirty="0"/>
              <a:t>Essential aids – binoculars, camera with zoom, bird ID guide or app, notebook or equivalent, datasheet if relevant, GPS, telescope for shore-based obs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Specialist equipment – motion cameras and acoustic equipment can help for detections of rare target species at remote locations</a:t>
            </a:r>
          </a:p>
          <a:p>
            <a:r>
              <a:rPr lang="en-NZ" dirty="0"/>
              <a:t>Safety gear – protective clothing, appropriate footwear, first aid, emergency comms. </a:t>
            </a:r>
          </a:p>
          <a:p>
            <a:endParaRPr lang="en-NZ" dirty="0"/>
          </a:p>
          <a:p>
            <a:r>
              <a:rPr lang="en-NZ" dirty="0"/>
              <a:t>Slide 53: Ray Pierce</a:t>
            </a:r>
          </a:p>
        </p:txBody>
      </p:sp>
      <p:sp>
        <p:nvSpPr>
          <p:cNvPr id="4" name="Slide Number Placeholder 3"/>
          <p:cNvSpPr>
            <a:spLocks noGrp="1"/>
          </p:cNvSpPr>
          <p:nvPr>
            <p:ph type="sldNum" sz="quarter" idx="5"/>
          </p:nvPr>
        </p:nvSpPr>
        <p:spPr/>
        <p:txBody>
          <a:bodyPr/>
          <a:lstStyle/>
          <a:p>
            <a:fld id="{C6539446-6953-447E-A4E3-E7CFBF870046}" type="slidenum">
              <a:rPr lang="en-NZ" smtClean="0"/>
              <a:t>54</a:t>
            </a:fld>
            <a:endParaRPr lang="en-NZ"/>
          </a:p>
        </p:txBody>
      </p:sp>
    </p:spTree>
    <p:extLst>
      <p:ext uri="{BB962C8B-B14F-4D97-AF65-F5344CB8AC3E}">
        <p14:creationId xmlns:p14="http://schemas.microsoft.com/office/powerpoint/2010/main" val="7231564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knowledge and current observations in the community will be valuable in different ways, e.g.:</a:t>
            </a:r>
          </a:p>
          <a:p>
            <a:pPr marL="0" indent="0">
              <a:buNone/>
            </a:pPr>
            <a:r>
              <a:rPr lang="en-US" dirty="0"/>
              <a:t>	- when seeking knowledge of rare species that may or may not be nesting, e.g. Wedge-tailed Shearwater</a:t>
            </a:r>
          </a:p>
          <a:p>
            <a:pPr marL="0" indent="0">
              <a:buNone/>
            </a:pPr>
            <a:r>
              <a:rPr lang="en-US" dirty="0"/>
              <a:t> 	-  sightings of unusual species, e.g. albatrosses</a:t>
            </a:r>
          </a:p>
          <a:p>
            <a:pPr marL="0" indent="0">
              <a:buNone/>
            </a:pPr>
            <a:r>
              <a:rPr lang="en-US" dirty="0"/>
              <a:t>	- when seeking information on issues e.g. diseased birds or invasive species</a:t>
            </a:r>
          </a:p>
          <a:p>
            <a:pPr marL="0" indent="0">
              <a:buNone/>
            </a:pPr>
            <a:r>
              <a:rPr lang="en-US" dirty="0"/>
              <a:t>	- recruiting local community members in monitoring projects = growing the capacity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have designated local coordinator record their opportunistic sightings on a datasheet</a:t>
            </a:r>
          </a:p>
          <a:p>
            <a:pPr marL="0" indent="0">
              <a:buNone/>
            </a:pPr>
            <a:endParaRPr lang="en-US" dirty="0"/>
          </a:p>
          <a:p>
            <a:pPr marL="0" indent="0">
              <a:buNone/>
            </a:pPr>
            <a:r>
              <a:rPr lang="en-US" dirty="0"/>
              <a:t>Slide 54: PSSMM Figure 25. </a:t>
            </a:r>
            <a:r>
              <a:rPr lang="en-US" dirty="0" err="1"/>
              <a:t>Tarakoi</a:t>
            </a:r>
            <a:r>
              <a:rPr lang="en-US" dirty="0"/>
              <a:t> habitat restoration (removal of </a:t>
            </a:r>
            <a:r>
              <a:rPr lang="en-US" dirty="0" err="1"/>
              <a:t>Melinis</a:t>
            </a:r>
            <a:r>
              <a:rPr lang="en-US" dirty="0"/>
              <a:t> grass) with the local community of Rapa. Photo: SOP Manu.</a:t>
            </a:r>
          </a:p>
        </p:txBody>
      </p:sp>
      <p:sp>
        <p:nvSpPr>
          <p:cNvPr id="4" name="Slide Number Placeholder 3"/>
          <p:cNvSpPr>
            <a:spLocks noGrp="1"/>
          </p:cNvSpPr>
          <p:nvPr>
            <p:ph type="sldNum" sz="quarter" idx="5"/>
          </p:nvPr>
        </p:nvSpPr>
        <p:spPr/>
        <p:txBody>
          <a:bodyPr/>
          <a:lstStyle/>
          <a:p>
            <a:fld id="{C6539446-6953-447E-A4E3-E7CFBF870046}" type="slidenum">
              <a:rPr lang="en-NZ" smtClean="0"/>
              <a:t>55</a:t>
            </a:fld>
            <a:endParaRPr lang="en-NZ"/>
          </a:p>
        </p:txBody>
      </p:sp>
    </p:spTree>
    <p:extLst>
      <p:ext uri="{BB962C8B-B14F-4D97-AF65-F5344CB8AC3E}">
        <p14:creationId xmlns:p14="http://schemas.microsoft.com/office/powerpoint/2010/main" val="22883728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Depending on your objectives several survey types might be applicable, e.g.</a:t>
            </a:r>
          </a:p>
          <a:p>
            <a:r>
              <a:rPr lang="en-US" dirty="0"/>
              <a:t>What seabird species occur on this island? Use daytime and evening rapid assessment surveys discussed next slide</a:t>
            </a:r>
          </a:p>
          <a:p>
            <a:r>
              <a:rPr lang="en-US" dirty="0"/>
              <a:t>What invasive species are present? Invasive species assessment (coming up)</a:t>
            </a:r>
          </a:p>
          <a:p>
            <a:r>
              <a:rPr lang="en-US" dirty="0"/>
              <a:t>If multiple objectives, very careful planning is needed    </a:t>
            </a: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Try to keep methods simple and replicable.</a:t>
            </a:r>
            <a:endParaRPr lang="en-NZ" dirty="0"/>
          </a:p>
          <a:p>
            <a:pPr marL="0" indent="0">
              <a:buNone/>
            </a:pP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56</a:t>
            </a:fld>
            <a:endParaRPr lang="en-NZ"/>
          </a:p>
        </p:txBody>
      </p:sp>
    </p:spTree>
    <p:extLst>
      <p:ext uri="{BB962C8B-B14F-4D97-AF65-F5344CB8AC3E}">
        <p14:creationId xmlns:p14="http://schemas.microsoft.com/office/powerpoint/2010/main" val="9753653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B8CD-ECE6-1084-079D-683821B20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EF830-CE2E-37E9-BA58-5580BEFEC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5E092-3D57-23B8-7564-62BF983EA157}"/>
              </a:ext>
            </a:extLst>
          </p:cNvPr>
          <p:cNvSpPr>
            <a:spLocks noGrp="1"/>
          </p:cNvSpPr>
          <p:nvPr>
            <p:ph type="body" idx="1"/>
          </p:nvPr>
        </p:nvSpPr>
        <p:spPr/>
        <p:txBody>
          <a:bodyPr/>
          <a:lstStyle/>
          <a:p>
            <a:pPr marL="0" indent="0">
              <a:buNone/>
            </a:pPr>
            <a:r>
              <a:rPr lang="en-US" dirty="0"/>
              <a:t>Rapid assessment surveys</a:t>
            </a:r>
          </a:p>
          <a:p>
            <a:r>
              <a:rPr lang="en-US" dirty="0"/>
              <a:t>Plan - do literature review, consult locals, timing</a:t>
            </a:r>
          </a:p>
          <a:p>
            <a:r>
              <a:rPr lang="en-US" dirty="0"/>
              <a:t>Seasonally repeat once to include all breeding calendars   </a:t>
            </a:r>
          </a:p>
          <a:p>
            <a:r>
              <a:rPr lang="en-US" dirty="0"/>
              <a:t>Ground surveys –do random but targeted surveys for presence of nests in trees, on ground and in burrows/crevices, map colonies and count/estimate nests </a:t>
            </a:r>
          </a:p>
          <a:p>
            <a:r>
              <a:rPr lang="en-US" dirty="0"/>
              <a:t>Evening fly-ons – watch from downwind points on shore or from vessel immediately offshore</a:t>
            </a:r>
          </a:p>
          <a:p>
            <a:r>
              <a:rPr lang="en-US" dirty="0"/>
              <a:t>Petrels/shearwaters possible here/inconclusive? - deploy acoustic recorders after survey</a:t>
            </a:r>
          </a:p>
          <a:p>
            <a:pPr marL="0" indent="0">
              <a:buNone/>
            </a:pPr>
            <a:r>
              <a:rPr lang="en-NZ" dirty="0"/>
              <a:t>Threats assessment – ideally have separate team focus on threats, but all aware of sign,</a:t>
            </a:r>
          </a:p>
        </p:txBody>
      </p:sp>
      <p:sp>
        <p:nvSpPr>
          <p:cNvPr id="4" name="Slide Number Placeholder 3">
            <a:extLst>
              <a:ext uri="{FF2B5EF4-FFF2-40B4-BE49-F238E27FC236}">
                <a16:creationId xmlns:a16="http://schemas.microsoft.com/office/drawing/2014/main" id="{7EEA4270-CDF1-C98F-9218-90D1522A9DA8}"/>
              </a:ext>
            </a:extLst>
          </p:cNvPr>
          <p:cNvSpPr>
            <a:spLocks noGrp="1"/>
          </p:cNvSpPr>
          <p:nvPr>
            <p:ph type="sldNum" sz="quarter" idx="5"/>
          </p:nvPr>
        </p:nvSpPr>
        <p:spPr/>
        <p:txBody>
          <a:bodyPr/>
          <a:lstStyle/>
          <a:p>
            <a:fld id="{C6539446-6953-447E-A4E3-E7CFBF870046}" type="slidenum">
              <a:rPr lang="en-NZ" smtClean="0"/>
              <a:t>57</a:t>
            </a:fld>
            <a:endParaRPr lang="en-NZ"/>
          </a:p>
        </p:txBody>
      </p:sp>
    </p:spTree>
    <p:extLst>
      <p:ext uri="{BB962C8B-B14F-4D97-AF65-F5344CB8AC3E}">
        <p14:creationId xmlns:p14="http://schemas.microsoft.com/office/powerpoint/2010/main" val="35692458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NZ" dirty="0"/>
              <a:t>1. The searches</a:t>
            </a:r>
          </a:p>
          <a:p>
            <a:r>
              <a:rPr lang="en-NZ" dirty="0"/>
              <a:t>General – seasonal (often 2 pulses a year)</a:t>
            </a:r>
          </a:p>
          <a:p>
            <a:r>
              <a:rPr lang="en-NZ" dirty="0"/>
              <a:t>Terns – look in open areas for birds returning with fish, note directions and home in on these, noisy sites</a:t>
            </a:r>
          </a:p>
          <a:p>
            <a:r>
              <a:rPr lang="en-NZ" dirty="0"/>
              <a:t>Noddies – Brown Noddy on ground in open areas, often with terns. Black Noddy – look for black nests in trees, birds returning with fish as per terns</a:t>
            </a:r>
          </a:p>
          <a:p>
            <a:r>
              <a:rPr lang="en-NZ" dirty="0"/>
              <a:t>Tropical Shearwater – under cover of vegetation, coral crevices/slabs, smell them, watch incoming birds at dusk </a:t>
            </a:r>
          </a:p>
          <a:p>
            <a:r>
              <a:rPr lang="en-NZ" dirty="0"/>
              <a:t>Frigatebirds – look for aerial congregations that may indicate nests/roosts directly below in trees, shrubs (Greater Frigatebird, Lesser on ground).</a:t>
            </a:r>
          </a:p>
          <a:p>
            <a:r>
              <a:rPr lang="en-NZ" dirty="0"/>
              <a:t>Boobies – Red-footed conspicuous colonies nests in trees, Brown more isolated ground-nester</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58</a:t>
            </a:fld>
            <a:endParaRPr lang="en-NZ"/>
          </a:p>
        </p:txBody>
      </p:sp>
    </p:spTree>
    <p:extLst>
      <p:ext uri="{BB962C8B-B14F-4D97-AF65-F5344CB8AC3E}">
        <p14:creationId xmlns:p14="http://schemas.microsoft.com/office/powerpoint/2010/main" val="3475853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A4B4-E054-914C-5359-4FE68A320E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9EF80-CCA3-89F3-631B-61D8ED8FAF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4EA5BA-0291-156B-B79C-FBC8EB4687CC}"/>
              </a:ext>
            </a:extLst>
          </p:cNvPr>
          <p:cNvSpPr>
            <a:spLocks noGrp="1"/>
          </p:cNvSpPr>
          <p:nvPr>
            <p:ph type="body" idx="1"/>
          </p:nvPr>
        </p:nvSpPr>
        <p:spPr/>
        <p:txBody>
          <a:bodyPr/>
          <a:lstStyle/>
          <a:p>
            <a:pPr marL="0" indent="0">
              <a:buNone/>
            </a:pPr>
            <a:r>
              <a:rPr lang="en-NZ" dirty="0"/>
              <a:t>2. What to record</a:t>
            </a:r>
          </a:p>
          <a:p>
            <a:r>
              <a:rPr lang="en-NZ" dirty="0"/>
              <a:t>Date, location (site name and GPS), Observer(s)</a:t>
            </a:r>
          </a:p>
          <a:p>
            <a:r>
              <a:rPr lang="en-NZ" dirty="0"/>
              <a:t>Species, e.g. Bridled Tern</a:t>
            </a:r>
          </a:p>
          <a:p>
            <a:r>
              <a:rPr lang="en-NZ" dirty="0"/>
              <a:t>Colony size – estimate number of nests seen and whether this was complete coverage, e.g. 160 nests, 90+% of colony area covered</a:t>
            </a:r>
          </a:p>
          <a:p>
            <a:r>
              <a:rPr lang="en-NZ" dirty="0"/>
              <a:t>Estimate nesting stages e.g. 30% new empty nest, 30% eggs/incubate, 10% nestling (naked), 20% feathered young, 1% fledged juveniles, 10% unknown</a:t>
            </a:r>
          </a:p>
          <a:p>
            <a:r>
              <a:rPr lang="en-NZ" dirty="0"/>
              <a:t>Note any unusual mortality – e.g. 50+ dead birds, emaciated (this would suggest starvation); egg fragments (photograph these and compare with known photos).</a:t>
            </a:r>
          </a:p>
          <a:p>
            <a:r>
              <a:rPr lang="en-NZ" dirty="0"/>
              <a:t>If these data are recorded then it may provide a baseline for ongoing monitoring and we’ll look at data sheets after the break. </a:t>
            </a:r>
          </a:p>
        </p:txBody>
      </p:sp>
      <p:sp>
        <p:nvSpPr>
          <p:cNvPr id="4" name="Slide Number Placeholder 3">
            <a:extLst>
              <a:ext uri="{FF2B5EF4-FFF2-40B4-BE49-F238E27FC236}">
                <a16:creationId xmlns:a16="http://schemas.microsoft.com/office/drawing/2014/main" id="{971E2E8C-B55C-3737-1382-C6D2619FAC4C}"/>
              </a:ext>
            </a:extLst>
          </p:cNvPr>
          <p:cNvSpPr>
            <a:spLocks noGrp="1"/>
          </p:cNvSpPr>
          <p:nvPr>
            <p:ph type="sldNum" sz="quarter" idx="5"/>
          </p:nvPr>
        </p:nvSpPr>
        <p:spPr/>
        <p:txBody>
          <a:bodyPr/>
          <a:lstStyle/>
          <a:p>
            <a:fld id="{C6539446-6953-447E-A4E3-E7CFBF870046}" type="slidenum">
              <a:rPr lang="en-NZ" smtClean="0"/>
              <a:t>59</a:t>
            </a:fld>
            <a:endParaRPr lang="en-NZ"/>
          </a:p>
        </p:txBody>
      </p:sp>
    </p:spTree>
    <p:extLst>
      <p:ext uri="{BB962C8B-B14F-4D97-AF65-F5344CB8AC3E}">
        <p14:creationId xmlns:p14="http://schemas.microsoft.com/office/powerpoint/2010/main" val="23088647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3705A-5B37-41B0-83CA-24F83B5D1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4A8C3-E5BF-0449-938C-1CB8A8BA17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EEAC4-A1AE-DAFC-1411-CDE2B96A8B0E}"/>
              </a:ext>
            </a:extLst>
          </p:cNvPr>
          <p:cNvSpPr>
            <a:spLocks noGrp="1"/>
          </p:cNvSpPr>
          <p:nvPr>
            <p:ph type="body" idx="1"/>
          </p:nvPr>
        </p:nvSpPr>
        <p:spPr/>
        <p:txBody>
          <a:bodyPr/>
          <a:lstStyle/>
          <a:p>
            <a:r>
              <a:rPr lang="en-US" sz="1200" dirty="0"/>
              <a:t>Planning – literature review, consult locals, timing</a:t>
            </a:r>
          </a:p>
          <a:p>
            <a:r>
              <a:rPr lang="en-US" sz="1200" dirty="0"/>
              <a:t>Observations for invasives directly on site include snap-trapping, camera traps.</a:t>
            </a:r>
          </a:p>
          <a:p>
            <a:r>
              <a:rPr lang="en-US" sz="1200" dirty="0"/>
              <a:t>Look for invasives sign (scats, predation on seabirds), rats leave finer jagged edges to egg-shell than do cats, and cats are messy eaters to head and visceral organs  </a:t>
            </a:r>
          </a:p>
          <a:p>
            <a:r>
              <a:rPr lang="en-US" sz="1200" dirty="0"/>
              <a:t>If inconclusive consider eDNA, further trapping and camera work. </a:t>
            </a:r>
          </a:p>
          <a:p>
            <a:r>
              <a:rPr lang="en-US" sz="1200" dirty="0"/>
              <a:t>Keep watch for invasive plants (even native plants) and other entrapment issues, etc.</a:t>
            </a:r>
          </a:p>
          <a:p>
            <a:r>
              <a:rPr lang="en-US" sz="1200" dirty="0"/>
              <a:t>Evaluate impacts (see table)</a:t>
            </a:r>
          </a:p>
          <a:p>
            <a:endParaRPr lang="en-US" dirty="0"/>
          </a:p>
          <a:p>
            <a:pPr marL="0" indent="0">
              <a:buNone/>
            </a:pPr>
            <a:endParaRPr lang="en-NZ" dirty="0"/>
          </a:p>
        </p:txBody>
      </p:sp>
      <p:sp>
        <p:nvSpPr>
          <p:cNvPr id="4" name="Slide Number Placeholder 3">
            <a:extLst>
              <a:ext uri="{FF2B5EF4-FFF2-40B4-BE49-F238E27FC236}">
                <a16:creationId xmlns:a16="http://schemas.microsoft.com/office/drawing/2014/main" id="{15FEA06E-C993-7BD3-628D-B9A430FBC5E7}"/>
              </a:ext>
            </a:extLst>
          </p:cNvPr>
          <p:cNvSpPr>
            <a:spLocks noGrp="1"/>
          </p:cNvSpPr>
          <p:nvPr>
            <p:ph type="sldNum" sz="quarter" idx="5"/>
          </p:nvPr>
        </p:nvSpPr>
        <p:spPr/>
        <p:txBody>
          <a:bodyPr/>
          <a:lstStyle/>
          <a:p>
            <a:fld id="{C6539446-6953-447E-A4E3-E7CFBF870046}" type="slidenum">
              <a:rPr lang="en-NZ" smtClean="0"/>
              <a:t>60</a:t>
            </a:fld>
            <a:endParaRPr lang="en-NZ"/>
          </a:p>
        </p:txBody>
      </p:sp>
    </p:spTree>
    <p:extLst>
      <p:ext uri="{BB962C8B-B14F-4D97-AF65-F5344CB8AC3E}">
        <p14:creationId xmlns:p14="http://schemas.microsoft.com/office/powerpoint/2010/main" val="8798381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20EC4-F182-F28C-9538-C966F6470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3E227-691B-B7C1-EFC2-BDC46FB2F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3AEA8B-D193-65C3-9D62-A235366C13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Invasives sign – 2. predation by cats on juveniles and adults. Cats often bite into viscera for internal organs, head for brain tissue, c.f. rats gnaw bones.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60: Ray Pierce</a:t>
            </a:r>
          </a:p>
          <a:p>
            <a:endParaRPr lang="en-US" dirty="0"/>
          </a:p>
          <a:p>
            <a:pPr marL="0" indent="0">
              <a:buNone/>
            </a:pPr>
            <a:endParaRPr lang="en-NZ" dirty="0"/>
          </a:p>
        </p:txBody>
      </p:sp>
      <p:sp>
        <p:nvSpPr>
          <p:cNvPr id="4" name="Slide Number Placeholder 3">
            <a:extLst>
              <a:ext uri="{FF2B5EF4-FFF2-40B4-BE49-F238E27FC236}">
                <a16:creationId xmlns:a16="http://schemas.microsoft.com/office/drawing/2014/main" id="{314C39C3-E199-07AA-D243-FD9093C717AB}"/>
              </a:ext>
            </a:extLst>
          </p:cNvPr>
          <p:cNvSpPr>
            <a:spLocks noGrp="1"/>
          </p:cNvSpPr>
          <p:nvPr>
            <p:ph type="sldNum" sz="quarter" idx="5"/>
          </p:nvPr>
        </p:nvSpPr>
        <p:spPr/>
        <p:txBody>
          <a:bodyPr/>
          <a:lstStyle/>
          <a:p>
            <a:fld id="{C6539446-6953-447E-A4E3-E7CFBF870046}" type="slidenum">
              <a:rPr lang="en-NZ" smtClean="0"/>
              <a:t>61</a:t>
            </a:fld>
            <a:endParaRPr lang="en-NZ"/>
          </a:p>
        </p:txBody>
      </p:sp>
    </p:spTree>
    <p:extLst>
      <p:ext uri="{BB962C8B-B14F-4D97-AF65-F5344CB8AC3E}">
        <p14:creationId xmlns:p14="http://schemas.microsoft.com/office/powerpoint/2010/main" val="14060722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6D060-1DAD-660C-759A-932845D01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FC9C5-E909-B8C2-4DDE-A0E0FEAFBC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F926A-4AA9-4501-1CD1-0EE0B05F98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Invasives sign – 1. footprints (what are these?), and predation by cats on eggs. Cats leave large jagged tears, folds and breakages; rats finer jagged edges. How would you assign these?</a:t>
            </a:r>
          </a:p>
          <a:p>
            <a:pPr marL="0" indent="0">
              <a:buNone/>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61: all images Ray Pierce</a:t>
            </a:r>
          </a:p>
          <a:p>
            <a:pPr marL="0" indent="0">
              <a:buNone/>
            </a:pPr>
            <a:endParaRPr lang="en-NZ" dirty="0"/>
          </a:p>
        </p:txBody>
      </p:sp>
      <p:sp>
        <p:nvSpPr>
          <p:cNvPr id="4" name="Slide Number Placeholder 3">
            <a:extLst>
              <a:ext uri="{FF2B5EF4-FFF2-40B4-BE49-F238E27FC236}">
                <a16:creationId xmlns:a16="http://schemas.microsoft.com/office/drawing/2014/main" id="{44F43581-E18C-06D2-CE37-17C6E32CFB1C}"/>
              </a:ext>
            </a:extLst>
          </p:cNvPr>
          <p:cNvSpPr>
            <a:spLocks noGrp="1"/>
          </p:cNvSpPr>
          <p:nvPr>
            <p:ph type="sldNum" sz="quarter" idx="5"/>
          </p:nvPr>
        </p:nvSpPr>
        <p:spPr/>
        <p:txBody>
          <a:bodyPr/>
          <a:lstStyle/>
          <a:p>
            <a:fld id="{C6539446-6953-447E-A4E3-E7CFBF870046}" type="slidenum">
              <a:rPr lang="en-NZ" smtClean="0"/>
              <a:t>62</a:t>
            </a:fld>
            <a:endParaRPr lang="en-NZ"/>
          </a:p>
        </p:txBody>
      </p:sp>
    </p:spTree>
    <p:extLst>
      <p:ext uri="{BB962C8B-B14F-4D97-AF65-F5344CB8AC3E}">
        <p14:creationId xmlns:p14="http://schemas.microsoft.com/office/powerpoint/2010/main" val="6341738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F35C9-CFCA-FF8F-4875-30CB24CCD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1A2B6-26CE-4D32-E4FE-D2FCD459B3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C86C7-DB61-72C5-1667-C3DFEF0BA8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If a threats survey is inconclusive, or suspicious behaviour like this egg dumping, consider remote sensing like baited camera traps.  eDNA.</a:t>
            </a:r>
          </a:p>
          <a:p>
            <a:pPr marL="0" indent="0">
              <a:buNone/>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61: all images Ray Pierce</a:t>
            </a:r>
          </a:p>
          <a:p>
            <a:pPr marL="0" indent="0">
              <a:buNone/>
            </a:pPr>
            <a:endParaRPr lang="en-NZ" dirty="0"/>
          </a:p>
        </p:txBody>
      </p:sp>
      <p:sp>
        <p:nvSpPr>
          <p:cNvPr id="4" name="Slide Number Placeholder 3">
            <a:extLst>
              <a:ext uri="{FF2B5EF4-FFF2-40B4-BE49-F238E27FC236}">
                <a16:creationId xmlns:a16="http://schemas.microsoft.com/office/drawing/2014/main" id="{D5D99D67-C2A7-0468-A4DB-38C84E526C17}"/>
              </a:ext>
            </a:extLst>
          </p:cNvPr>
          <p:cNvSpPr>
            <a:spLocks noGrp="1"/>
          </p:cNvSpPr>
          <p:nvPr>
            <p:ph type="sldNum" sz="quarter" idx="5"/>
          </p:nvPr>
        </p:nvSpPr>
        <p:spPr/>
        <p:txBody>
          <a:bodyPr/>
          <a:lstStyle/>
          <a:p>
            <a:fld id="{C6539446-6953-447E-A4E3-E7CFBF870046}" type="slidenum">
              <a:rPr lang="en-NZ" smtClean="0"/>
              <a:t>63</a:t>
            </a:fld>
            <a:endParaRPr lang="en-NZ"/>
          </a:p>
        </p:txBody>
      </p:sp>
    </p:spTree>
    <p:extLst>
      <p:ext uri="{BB962C8B-B14F-4D97-AF65-F5344CB8AC3E}">
        <p14:creationId xmlns:p14="http://schemas.microsoft.com/office/powerpoint/2010/main" val="14554208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8FA11-F4BD-D49A-55DB-AA4EDACF88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ECB3E-B704-76A1-01C5-74D9AB0BD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C71A6-27D8-89AA-FE50-B52B13FBCF3E}"/>
              </a:ext>
            </a:extLst>
          </p:cNvPr>
          <p:cNvSpPr>
            <a:spLocks noGrp="1"/>
          </p:cNvSpPr>
          <p:nvPr>
            <p:ph type="body" idx="1"/>
          </p:nvPr>
        </p:nvSpPr>
        <p:spPr/>
        <p:txBody>
          <a:bodyPr/>
          <a:lstStyle/>
          <a:p>
            <a:pPr marL="0" indent="0">
              <a:buNone/>
            </a:pPr>
            <a:r>
              <a:rPr lang="en-NZ" dirty="0"/>
              <a:t>Check for invasive ants e.g. fire ants. A good habit is to check Noni flowers to which ants are attracted. Deploying lures as per Pacific Invasive Ant toolkit </a:t>
            </a:r>
          </a:p>
          <a:p>
            <a:pPr marL="0" indent="0">
              <a:buNone/>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63: Ray Pierce</a:t>
            </a:r>
          </a:p>
          <a:p>
            <a:pPr marL="0" indent="0">
              <a:buNone/>
            </a:pPr>
            <a:endParaRPr lang="en-NZ" dirty="0"/>
          </a:p>
        </p:txBody>
      </p:sp>
      <p:sp>
        <p:nvSpPr>
          <p:cNvPr id="4" name="Slide Number Placeholder 3">
            <a:extLst>
              <a:ext uri="{FF2B5EF4-FFF2-40B4-BE49-F238E27FC236}">
                <a16:creationId xmlns:a16="http://schemas.microsoft.com/office/drawing/2014/main" id="{878BA4A1-5A41-8DE3-C780-32AF62626114}"/>
              </a:ext>
            </a:extLst>
          </p:cNvPr>
          <p:cNvSpPr>
            <a:spLocks noGrp="1"/>
          </p:cNvSpPr>
          <p:nvPr>
            <p:ph type="sldNum" sz="quarter" idx="5"/>
          </p:nvPr>
        </p:nvSpPr>
        <p:spPr/>
        <p:txBody>
          <a:bodyPr/>
          <a:lstStyle/>
          <a:p>
            <a:fld id="{C6539446-6953-447E-A4E3-E7CFBF870046}" type="slidenum">
              <a:rPr lang="en-NZ" smtClean="0"/>
              <a:t>64</a:t>
            </a:fld>
            <a:endParaRPr lang="en-NZ"/>
          </a:p>
        </p:txBody>
      </p:sp>
    </p:spTree>
    <p:extLst>
      <p:ext uri="{BB962C8B-B14F-4D97-AF65-F5344CB8AC3E}">
        <p14:creationId xmlns:p14="http://schemas.microsoft.com/office/powerpoint/2010/main" val="1758942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FD2FA-644B-95C7-3284-2E08C2BCE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11A2F-E4C7-88FD-78D4-4016D8083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6895CB-F8C7-B9A8-A57F-944AA511617C}"/>
              </a:ext>
            </a:extLst>
          </p:cNvPr>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Invasives sign: Catastrophic predation. What caused this mortality? Piles of dead seabirds. Human predation, wings and heads cut off, body taken.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Assess impact by sorting into species piles and counting, ageing the birds.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64: Ray Pierce</a:t>
            </a:r>
            <a:endParaRPr lang="en-NZ" dirty="0"/>
          </a:p>
        </p:txBody>
      </p:sp>
      <p:sp>
        <p:nvSpPr>
          <p:cNvPr id="4" name="Slide Number Placeholder 3">
            <a:extLst>
              <a:ext uri="{FF2B5EF4-FFF2-40B4-BE49-F238E27FC236}">
                <a16:creationId xmlns:a16="http://schemas.microsoft.com/office/drawing/2014/main" id="{1B57D61D-6153-25A3-2BF5-93D473C0B083}"/>
              </a:ext>
            </a:extLst>
          </p:cNvPr>
          <p:cNvSpPr>
            <a:spLocks noGrp="1"/>
          </p:cNvSpPr>
          <p:nvPr>
            <p:ph type="sldNum" sz="quarter" idx="5"/>
          </p:nvPr>
        </p:nvSpPr>
        <p:spPr/>
        <p:txBody>
          <a:bodyPr/>
          <a:lstStyle/>
          <a:p>
            <a:fld id="{C6539446-6953-447E-A4E3-E7CFBF870046}" type="slidenum">
              <a:rPr lang="en-NZ" smtClean="0"/>
              <a:t>65</a:t>
            </a:fld>
            <a:endParaRPr lang="en-NZ"/>
          </a:p>
        </p:txBody>
      </p:sp>
    </p:spTree>
    <p:extLst>
      <p:ext uri="{BB962C8B-B14F-4D97-AF65-F5344CB8AC3E}">
        <p14:creationId xmlns:p14="http://schemas.microsoft.com/office/powerpoint/2010/main" val="36249126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Example of simple assessment of threats on different biota in the Phoenix Islands, based on direct observation and correlation among islands.</a:t>
            </a:r>
          </a:p>
        </p:txBody>
      </p:sp>
      <p:sp>
        <p:nvSpPr>
          <p:cNvPr id="4" name="Slide Number Placeholder 3"/>
          <p:cNvSpPr>
            <a:spLocks noGrp="1"/>
          </p:cNvSpPr>
          <p:nvPr>
            <p:ph type="sldNum" sz="quarter" idx="5"/>
          </p:nvPr>
        </p:nvSpPr>
        <p:spPr/>
        <p:txBody>
          <a:bodyPr/>
          <a:lstStyle/>
          <a:p>
            <a:fld id="{C6539446-6953-447E-A4E3-E7CFBF870046}" type="slidenum">
              <a:rPr lang="en-NZ" smtClean="0"/>
              <a:t>66</a:t>
            </a:fld>
            <a:endParaRPr lang="en-NZ"/>
          </a:p>
        </p:txBody>
      </p:sp>
    </p:spTree>
    <p:extLst>
      <p:ext uri="{BB962C8B-B14F-4D97-AF65-F5344CB8AC3E}">
        <p14:creationId xmlns:p14="http://schemas.microsoft.com/office/powerpoint/2010/main" val="6657230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039BC-5AE0-BCE8-00BF-813E8E211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5A071-807B-0F2A-CDA1-5BE4EB5B3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0D173-8F11-6F8B-0A1E-04D271E6BFCD}"/>
              </a:ext>
            </a:extLst>
          </p:cNvPr>
          <p:cNvSpPr>
            <a:spLocks noGrp="1"/>
          </p:cNvSpPr>
          <p:nvPr>
            <p:ph type="body" idx="1"/>
          </p:nvPr>
        </p:nvSpPr>
        <p:spPr/>
        <p:txBody>
          <a:bodyPr/>
          <a:lstStyle/>
          <a:p>
            <a:r>
              <a:rPr lang="en-NZ" dirty="0"/>
              <a:t>Example of direct and indirect impacts from the Phoenix Islands includes depletion of vegetation cover, stomping and “preying” on eggs.</a:t>
            </a:r>
          </a:p>
          <a:p>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66: Ray Pierce</a:t>
            </a:r>
            <a:endParaRPr lang="en-NZ" dirty="0"/>
          </a:p>
          <a:p>
            <a:endParaRPr lang="en-NZ" dirty="0"/>
          </a:p>
        </p:txBody>
      </p:sp>
      <p:sp>
        <p:nvSpPr>
          <p:cNvPr id="4" name="Slide Number Placeholder 3">
            <a:extLst>
              <a:ext uri="{FF2B5EF4-FFF2-40B4-BE49-F238E27FC236}">
                <a16:creationId xmlns:a16="http://schemas.microsoft.com/office/drawing/2014/main" id="{AD5B6D24-8223-494A-81A7-9CC8F1F45E5E}"/>
              </a:ext>
            </a:extLst>
          </p:cNvPr>
          <p:cNvSpPr>
            <a:spLocks noGrp="1"/>
          </p:cNvSpPr>
          <p:nvPr>
            <p:ph type="sldNum" sz="quarter" idx="5"/>
          </p:nvPr>
        </p:nvSpPr>
        <p:spPr/>
        <p:txBody>
          <a:bodyPr/>
          <a:lstStyle/>
          <a:p>
            <a:fld id="{C6539446-6953-447E-A4E3-E7CFBF870046}" type="slidenum">
              <a:rPr lang="en-NZ" smtClean="0"/>
              <a:t>67</a:t>
            </a:fld>
            <a:endParaRPr lang="en-NZ"/>
          </a:p>
        </p:txBody>
      </p:sp>
    </p:spTree>
    <p:extLst>
      <p:ext uri="{BB962C8B-B14F-4D97-AF65-F5344CB8AC3E}">
        <p14:creationId xmlns:p14="http://schemas.microsoft.com/office/powerpoint/2010/main" val="9302039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Evening (and pre-sunrise) fly-ons/fly-offs are useful for identifying all seabird species using an island, especially small islands. Select downwind sites on island shore or on boat just offshore – most birds return to the island by flying into the wind</a:t>
            </a:r>
          </a:p>
          <a:p>
            <a:r>
              <a:rPr lang="en-US" dirty="0"/>
              <a:t>Observe ideally one hour before sunset to dark </a:t>
            </a:r>
          </a:p>
          <a:p>
            <a:r>
              <a:rPr lang="en-US" dirty="0"/>
              <a:t>Count/estimate all species within 150 m; count the least common ones e.g. Shearwaters, Frigatebirds, Boobies, Tropicbirds and estimate the terns and noddies</a:t>
            </a:r>
          </a:p>
          <a:p>
            <a:r>
              <a:rPr lang="en-US" dirty="0"/>
              <a:t>This gives you a species list and an index of numbers which can also be used for monitoring.</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68</a:t>
            </a:fld>
            <a:endParaRPr lang="en-NZ"/>
          </a:p>
        </p:txBody>
      </p:sp>
    </p:spTree>
    <p:extLst>
      <p:ext uri="{BB962C8B-B14F-4D97-AF65-F5344CB8AC3E}">
        <p14:creationId xmlns:p14="http://schemas.microsoft.com/office/powerpoint/2010/main" val="8283759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ACAE-F67D-1EA6-5A70-B45F46CF8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9C5BB-4332-D60E-FD42-A4D4DB6A8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A08453-A531-368D-5D9D-C031317F5810}"/>
              </a:ext>
            </a:extLst>
          </p:cNvPr>
          <p:cNvSpPr>
            <a:spLocks noGrp="1"/>
          </p:cNvSpPr>
          <p:nvPr>
            <p:ph type="body" idx="1"/>
          </p:nvPr>
        </p:nvSpPr>
        <p:spPr/>
        <p:txBody>
          <a:bodyPr/>
          <a:lstStyle/>
          <a:p>
            <a:r>
              <a:rPr lang="en-US" dirty="0"/>
              <a:t>Evening fly-ons – watch from downwind points on shore or from vessel immediately offshore</a:t>
            </a:r>
          </a:p>
          <a:p>
            <a:pPr marL="0" indent="0">
              <a:buNone/>
            </a:pPr>
            <a:r>
              <a:rPr lang="en-NZ" dirty="0"/>
              <a:t>Filter out the common species, use search image and sound focus.</a:t>
            </a:r>
          </a:p>
          <a:p>
            <a:pPr marL="0" indent="0">
              <a:buNone/>
            </a:pPr>
            <a:endParaRPr lang="en-NZ" dirty="0"/>
          </a:p>
          <a:p>
            <a:pPr marL="0" indent="0">
              <a:buNone/>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68: Ray Pierce</a:t>
            </a:r>
            <a:endParaRPr lang="en-NZ" dirty="0"/>
          </a:p>
          <a:p>
            <a:pPr marL="0" indent="0">
              <a:buNone/>
            </a:pPr>
            <a:endParaRPr lang="en-NZ" dirty="0"/>
          </a:p>
        </p:txBody>
      </p:sp>
      <p:sp>
        <p:nvSpPr>
          <p:cNvPr id="4" name="Slide Number Placeholder 3">
            <a:extLst>
              <a:ext uri="{FF2B5EF4-FFF2-40B4-BE49-F238E27FC236}">
                <a16:creationId xmlns:a16="http://schemas.microsoft.com/office/drawing/2014/main" id="{E89CC645-E4B9-6A5D-20F8-6A563F0B4FA3}"/>
              </a:ext>
            </a:extLst>
          </p:cNvPr>
          <p:cNvSpPr>
            <a:spLocks noGrp="1"/>
          </p:cNvSpPr>
          <p:nvPr>
            <p:ph type="sldNum" sz="quarter" idx="5"/>
          </p:nvPr>
        </p:nvSpPr>
        <p:spPr/>
        <p:txBody>
          <a:bodyPr/>
          <a:lstStyle/>
          <a:p>
            <a:fld id="{C6539446-6953-447E-A4E3-E7CFBF870046}" type="slidenum">
              <a:rPr lang="en-NZ" smtClean="0"/>
              <a:t>69</a:t>
            </a:fld>
            <a:endParaRPr lang="en-NZ"/>
          </a:p>
        </p:txBody>
      </p:sp>
    </p:spTree>
    <p:extLst>
      <p:ext uri="{BB962C8B-B14F-4D97-AF65-F5344CB8AC3E}">
        <p14:creationId xmlns:p14="http://schemas.microsoft.com/office/powerpoint/2010/main" val="22015028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Objective: Identify seasonal use of Palau’s pelagic waters by all seabird species</a:t>
            </a:r>
          </a:p>
          <a:p>
            <a:r>
              <a:rPr lang="en-NZ" dirty="0"/>
              <a:t>Undertake standard seabird transects from an open viewing position on vessel as it transits to other islands, identifying through binoculars and camera species and numbers out to c.300 m from one side of the vessel (or 15o m both sides at stern) and record species and numbers per hour</a:t>
            </a:r>
          </a:p>
          <a:p>
            <a:r>
              <a:rPr lang="en-NZ" dirty="0"/>
              <a:t>Aim for seasonal coverage in the migration periods March-May and September-November, but also in the northern summer and winter.</a:t>
            </a:r>
          </a:p>
          <a:p>
            <a:r>
              <a:rPr lang="en-NZ" dirty="0"/>
              <a:t>Is this something that Palau rangers would do? If so we can provide further guidance and training.</a:t>
            </a:r>
          </a:p>
          <a:p>
            <a:endParaRPr lang="en-NZ" dirty="0"/>
          </a:p>
          <a:p>
            <a:r>
              <a:rPr lang="en-NZ" dirty="0"/>
              <a:t>Slide 69: Ray Pierce</a:t>
            </a:r>
          </a:p>
        </p:txBody>
      </p:sp>
      <p:sp>
        <p:nvSpPr>
          <p:cNvPr id="4" name="Slide Number Placeholder 3"/>
          <p:cNvSpPr>
            <a:spLocks noGrp="1"/>
          </p:cNvSpPr>
          <p:nvPr>
            <p:ph type="sldNum" sz="quarter" idx="5"/>
          </p:nvPr>
        </p:nvSpPr>
        <p:spPr/>
        <p:txBody>
          <a:bodyPr/>
          <a:lstStyle/>
          <a:p>
            <a:fld id="{C6539446-6953-447E-A4E3-E7CFBF870046}" type="slidenum">
              <a:rPr lang="en-NZ" smtClean="0"/>
              <a:t>70</a:t>
            </a:fld>
            <a:endParaRPr lang="en-NZ"/>
          </a:p>
        </p:txBody>
      </p:sp>
    </p:spTree>
    <p:extLst>
      <p:ext uri="{BB962C8B-B14F-4D97-AF65-F5344CB8AC3E}">
        <p14:creationId xmlns:p14="http://schemas.microsoft.com/office/powerpoint/2010/main" val="24948047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5E0EE-FF63-EF93-6C57-42C754ECA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DB363-92DA-C494-60A3-E0241C7C8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DE38B-40DF-C022-4836-2E30FEAA9C66}"/>
              </a:ext>
            </a:extLst>
          </p:cNvPr>
          <p:cNvSpPr>
            <a:spLocks noGrp="1"/>
          </p:cNvSpPr>
          <p:nvPr>
            <p:ph type="body" idx="1"/>
          </p:nvPr>
        </p:nvSpPr>
        <p:spPr/>
        <p:txBody>
          <a:bodyPr/>
          <a:lstStyle/>
          <a:p>
            <a:r>
              <a:rPr lang="en-NZ" dirty="0"/>
              <a:t>Example of data sheet. For routes best to split into hourly observations to enable quantified analysis, e.g. in seasonal graphs</a:t>
            </a:r>
          </a:p>
        </p:txBody>
      </p:sp>
      <p:sp>
        <p:nvSpPr>
          <p:cNvPr id="4" name="Slide Number Placeholder 3">
            <a:extLst>
              <a:ext uri="{FF2B5EF4-FFF2-40B4-BE49-F238E27FC236}">
                <a16:creationId xmlns:a16="http://schemas.microsoft.com/office/drawing/2014/main" id="{BAB25018-3217-F7E2-346D-2CA39F0A260C}"/>
              </a:ext>
            </a:extLst>
          </p:cNvPr>
          <p:cNvSpPr>
            <a:spLocks noGrp="1"/>
          </p:cNvSpPr>
          <p:nvPr>
            <p:ph type="sldNum" sz="quarter" idx="5"/>
          </p:nvPr>
        </p:nvSpPr>
        <p:spPr/>
        <p:txBody>
          <a:bodyPr/>
          <a:lstStyle/>
          <a:p>
            <a:fld id="{C6539446-6953-447E-A4E3-E7CFBF870046}" type="slidenum">
              <a:rPr lang="en-NZ" smtClean="0"/>
              <a:t>71</a:t>
            </a:fld>
            <a:endParaRPr lang="en-NZ"/>
          </a:p>
        </p:txBody>
      </p:sp>
    </p:spTree>
    <p:extLst>
      <p:ext uri="{BB962C8B-B14F-4D97-AF65-F5344CB8AC3E}">
        <p14:creationId xmlns:p14="http://schemas.microsoft.com/office/powerpoint/2010/main" val="29208349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9DC3A-63A3-6646-281A-69C1CCA2E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37B65-FC78-CE75-C46D-436C69A2B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7F060-43CB-0239-E5E2-7D905AE548EB}"/>
              </a:ext>
            </a:extLst>
          </p:cNvPr>
          <p:cNvSpPr>
            <a:spLocks noGrp="1"/>
          </p:cNvSpPr>
          <p:nvPr>
            <p:ph type="body" idx="1"/>
          </p:nvPr>
        </p:nvSpPr>
        <p:spPr/>
        <p:txBody>
          <a:bodyPr/>
          <a:lstStyle/>
          <a:p>
            <a:r>
              <a:rPr lang="en-NZ" dirty="0"/>
              <a:t>Objective: As for vessel surveys, identify seasonal use of Palau’s open ocean by all seabird species</a:t>
            </a:r>
          </a:p>
          <a:p>
            <a:r>
              <a:rPr lang="en-NZ" dirty="0"/>
              <a:t>Undertake observations of pelagic seabirds from shore identifying through telescope and camera species and numbers out to x m (depends on scope etc) from shore</a:t>
            </a:r>
          </a:p>
          <a:p>
            <a:r>
              <a:rPr lang="en-NZ" dirty="0"/>
              <a:t>Aim for seasonal coverage in the migration periods March-May and September-November, but also in the northern summer and winter </a:t>
            </a:r>
          </a:p>
          <a:p>
            <a:r>
              <a:rPr lang="en-NZ" dirty="0"/>
              <a:t>Use site specific data sheet derived from previous </a:t>
            </a:r>
            <a:r>
              <a:rPr lang="en-NZ" dirty="0" err="1"/>
              <a:t>sllide</a:t>
            </a:r>
            <a:r>
              <a:rPr lang="en-NZ" dirty="0"/>
              <a:t>.</a:t>
            </a:r>
          </a:p>
        </p:txBody>
      </p:sp>
      <p:sp>
        <p:nvSpPr>
          <p:cNvPr id="4" name="Slide Number Placeholder 3">
            <a:extLst>
              <a:ext uri="{FF2B5EF4-FFF2-40B4-BE49-F238E27FC236}">
                <a16:creationId xmlns:a16="http://schemas.microsoft.com/office/drawing/2014/main" id="{9013D827-8FFB-7F9E-C342-B8E4CAE59B6B}"/>
              </a:ext>
            </a:extLst>
          </p:cNvPr>
          <p:cNvSpPr>
            <a:spLocks noGrp="1"/>
          </p:cNvSpPr>
          <p:nvPr>
            <p:ph type="sldNum" sz="quarter" idx="5"/>
          </p:nvPr>
        </p:nvSpPr>
        <p:spPr/>
        <p:txBody>
          <a:bodyPr/>
          <a:lstStyle/>
          <a:p>
            <a:fld id="{C6539446-6953-447E-A4E3-E7CFBF870046}" type="slidenum">
              <a:rPr lang="en-NZ" smtClean="0"/>
              <a:t>72</a:t>
            </a:fld>
            <a:endParaRPr lang="en-NZ"/>
          </a:p>
        </p:txBody>
      </p:sp>
    </p:spTree>
    <p:extLst>
      <p:ext uri="{BB962C8B-B14F-4D97-AF65-F5344CB8AC3E}">
        <p14:creationId xmlns:p14="http://schemas.microsoft.com/office/powerpoint/2010/main" val="7659759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E25CF-4CDB-131E-3816-0DCD09B48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606CC-D79C-E6FC-8509-1A73899A6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70DA92-EE8B-0511-1AF8-4153C1B35190}"/>
              </a:ext>
            </a:extLst>
          </p:cNvPr>
          <p:cNvSpPr>
            <a:spLocks noGrp="1"/>
          </p:cNvSpPr>
          <p:nvPr>
            <p:ph type="body" idx="1"/>
          </p:nvPr>
        </p:nvSpPr>
        <p:spPr/>
        <p:txBody>
          <a:bodyPr/>
          <a:lstStyle/>
          <a:p>
            <a:r>
              <a:rPr lang="en-NZ" dirty="0"/>
              <a:t>Objective: attracting seabirds to a boat (chumming)</a:t>
            </a:r>
          </a:p>
          <a:p>
            <a:r>
              <a:rPr lang="en-NZ" dirty="0"/>
              <a:t>Freeze minced fish and fish oil and deploy via mesh bag in water in a small pelagic area</a:t>
            </a:r>
          </a:p>
          <a:p>
            <a:r>
              <a:rPr lang="en-NZ" dirty="0"/>
              <a:t>Watch over the hours for seabirds that are attracted</a:t>
            </a:r>
          </a:p>
          <a:p>
            <a:r>
              <a:rPr lang="en-NZ" dirty="0"/>
              <a:t>Attracts pelagic storm-petrels, petrels and shearwaters</a:t>
            </a:r>
          </a:p>
          <a:p>
            <a:r>
              <a:rPr lang="en-NZ" dirty="0"/>
              <a:t>Could be done in later years after you get to know your seasonal </a:t>
            </a:r>
            <a:r>
              <a:rPr lang="en-NZ" dirty="0" err="1"/>
              <a:t>pelagics</a:t>
            </a:r>
            <a:r>
              <a:rPr lang="en-NZ" dirty="0"/>
              <a:t> and have questions about whether additional species might be around.</a:t>
            </a:r>
          </a:p>
          <a:p>
            <a:r>
              <a:rPr lang="en-NZ" dirty="0"/>
              <a:t>Data can be presence/absence or maximum seen at any one time using </a:t>
            </a:r>
            <a:r>
              <a:rPr lang="en-NZ"/>
              <a:t>similar data </a:t>
            </a:r>
            <a:r>
              <a:rPr lang="en-NZ" dirty="0"/>
              <a:t>sheet to before.</a:t>
            </a:r>
          </a:p>
          <a:p>
            <a:endParaRPr lang="en-NZ" dirty="0"/>
          </a:p>
        </p:txBody>
      </p:sp>
      <p:sp>
        <p:nvSpPr>
          <p:cNvPr id="4" name="Slide Number Placeholder 3">
            <a:extLst>
              <a:ext uri="{FF2B5EF4-FFF2-40B4-BE49-F238E27FC236}">
                <a16:creationId xmlns:a16="http://schemas.microsoft.com/office/drawing/2014/main" id="{EDF12389-024A-0DBA-AC83-2C3A3FBFBCC7}"/>
              </a:ext>
            </a:extLst>
          </p:cNvPr>
          <p:cNvSpPr>
            <a:spLocks noGrp="1"/>
          </p:cNvSpPr>
          <p:nvPr>
            <p:ph type="sldNum" sz="quarter" idx="5"/>
          </p:nvPr>
        </p:nvSpPr>
        <p:spPr/>
        <p:txBody>
          <a:bodyPr/>
          <a:lstStyle/>
          <a:p>
            <a:fld id="{C6539446-6953-447E-A4E3-E7CFBF870046}" type="slidenum">
              <a:rPr lang="en-NZ" smtClean="0"/>
              <a:t>73</a:t>
            </a:fld>
            <a:endParaRPr lang="en-NZ"/>
          </a:p>
        </p:txBody>
      </p:sp>
    </p:spTree>
    <p:extLst>
      <p:ext uri="{BB962C8B-B14F-4D97-AF65-F5344CB8AC3E}">
        <p14:creationId xmlns:p14="http://schemas.microsoft.com/office/powerpoint/2010/main" val="30288531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2F805-1856-0592-1533-6F63F605A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84C38-1302-5CE5-634D-82A4A05B19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97294-B211-93E2-0D27-015E3016C51F}"/>
              </a:ext>
            </a:extLst>
          </p:cNvPr>
          <p:cNvSpPr>
            <a:spLocks noGrp="1"/>
          </p:cNvSpPr>
          <p:nvPr>
            <p:ph type="body" idx="1"/>
          </p:nvPr>
        </p:nvSpPr>
        <p:spPr/>
        <p:txBody>
          <a:bodyPr/>
          <a:lstStyle/>
          <a:p>
            <a:r>
              <a:rPr lang="en-NZ" dirty="0"/>
              <a:t>Objective: Keep records of the unusual, e.g.: </a:t>
            </a:r>
          </a:p>
          <a:p>
            <a:r>
              <a:rPr lang="en-NZ" dirty="0"/>
              <a:t>Unusual/rare species </a:t>
            </a:r>
          </a:p>
          <a:p>
            <a:r>
              <a:rPr lang="en-NZ" dirty="0"/>
              <a:t>Common species in unusual locations</a:t>
            </a:r>
          </a:p>
          <a:p>
            <a:r>
              <a:rPr lang="en-NZ" dirty="0"/>
              <a:t>Unusual mortality or behaviour</a:t>
            </a:r>
          </a:p>
          <a:p>
            <a:r>
              <a:rPr lang="en-NZ" dirty="0"/>
              <a:t>Document with photos, location details, date and time, observer etc. and add to routine reports and seabird database.</a:t>
            </a:r>
          </a:p>
        </p:txBody>
      </p:sp>
      <p:sp>
        <p:nvSpPr>
          <p:cNvPr id="4" name="Slide Number Placeholder 3">
            <a:extLst>
              <a:ext uri="{FF2B5EF4-FFF2-40B4-BE49-F238E27FC236}">
                <a16:creationId xmlns:a16="http://schemas.microsoft.com/office/drawing/2014/main" id="{AA5BAA7A-EA3B-5644-3F54-FE3DA97097C1}"/>
              </a:ext>
            </a:extLst>
          </p:cNvPr>
          <p:cNvSpPr>
            <a:spLocks noGrp="1"/>
          </p:cNvSpPr>
          <p:nvPr>
            <p:ph type="sldNum" sz="quarter" idx="5"/>
          </p:nvPr>
        </p:nvSpPr>
        <p:spPr/>
        <p:txBody>
          <a:bodyPr/>
          <a:lstStyle/>
          <a:p>
            <a:fld id="{C6539446-6953-447E-A4E3-E7CFBF870046}" type="slidenum">
              <a:rPr lang="en-NZ" smtClean="0"/>
              <a:t>74</a:t>
            </a:fld>
            <a:endParaRPr lang="en-NZ"/>
          </a:p>
        </p:txBody>
      </p:sp>
    </p:spTree>
    <p:extLst>
      <p:ext uri="{BB962C8B-B14F-4D97-AF65-F5344CB8AC3E}">
        <p14:creationId xmlns:p14="http://schemas.microsoft.com/office/powerpoint/2010/main" val="31313998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part of the manual that we will be covering today is Part 3, which covers measurement and monitoring.</a:t>
            </a:r>
          </a:p>
          <a:p>
            <a:r>
              <a:rPr lang="en-US" dirty="0"/>
              <a:t>This Part has 13 sections, but we will only be covering Nest monitoring and reproductive success, which are in bold.</a:t>
            </a:r>
          </a:p>
          <a:p>
            <a:r>
              <a:rPr lang="en-US" dirty="0"/>
              <a:t>If you wish to find out more detail </a:t>
            </a:r>
            <a:r>
              <a:rPr lang="en-US"/>
              <a:t>on the other </a:t>
            </a:r>
            <a:r>
              <a:rPr lang="en-US" dirty="0"/>
              <a:t>subjects you can have a look at the manual.</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77</a:t>
            </a:fld>
            <a:endParaRPr lang="en-NZ"/>
          </a:p>
        </p:txBody>
      </p:sp>
    </p:spTree>
    <p:extLst>
      <p:ext uri="{BB962C8B-B14F-4D97-AF65-F5344CB8AC3E}">
        <p14:creationId xmlns:p14="http://schemas.microsoft.com/office/powerpoint/2010/main" val="288800586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 Determine inter-year population trends of key breeding seabirds</a:t>
            </a:r>
          </a:p>
          <a:p>
            <a:r>
              <a:rPr lang="en-US" dirty="0"/>
              <a:t>Which are the key species? To be determined by Palau, but should include a qualified/general assessment of all species annually and more quantified monitoring of the most sensitive ones and/or indicator species, e.g. Sooty Tern, Bridled Tern, Tropical Shearwater, Frigatebirds, Boobies and Tropicbirds.</a:t>
            </a:r>
          </a:p>
          <a:p>
            <a:r>
              <a:rPr lang="en-US" dirty="0"/>
              <a:t>We will return to this and you can decide which ones are priorities. </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78</a:t>
            </a:fld>
            <a:endParaRPr lang="en-NZ"/>
          </a:p>
        </p:txBody>
      </p:sp>
    </p:spTree>
    <p:extLst>
      <p:ext uri="{BB962C8B-B14F-4D97-AF65-F5344CB8AC3E}">
        <p14:creationId xmlns:p14="http://schemas.microsoft.com/office/powerpoint/2010/main" val="12519720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6E216-DD6A-127B-EAF3-66E327829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B28B7-BFD1-5FD4-63B6-ABDC2F613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82A79-FFBA-B35B-066D-044400DA748E}"/>
              </a:ext>
            </a:extLst>
          </p:cNvPr>
          <p:cNvSpPr>
            <a:spLocks noGrp="1"/>
          </p:cNvSpPr>
          <p:nvPr>
            <p:ph type="body" idx="1"/>
          </p:nvPr>
        </p:nvSpPr>
        <p:spPr/>
        <p:txBody>
          <a:bodyPr/>
          <a:lstStyle/>
          <a:p>
            <a:r>
              <a:rPr lang="en-NZ" dirty="0"/>
              <a:t>It can seem quite daunting when you are confronted with a scene like this and wondering how to monitor them at a site like this which is a 10 ha motu.</a:t>
            </a:r>
          </a:p>
          <a:p>
            <a:r>
              <a:rPr lang="en-NZ" dirty="0"/>
              <a:t>Could go in and find and monitor nests as described in the SPREP manual but that’s a quite intrusive approach</a:t>
            </a:r>
          </a:p>
          <a:p>
            <a:r>
              <a:rPr lang="en-NZ" dirty="0"/>
              <a:t>Passive means include counting numbers of birds over the site and repeating counts at same time of day and same time of year going forward. </a:t>
            </a:r>
          </a:p>
          <a:p>
            <a:r>
              <a:rPr lang="en-NZ" dirty="0"/>
              <a:t>There are tricks to this e.g. counting birds flying slowly into the wind, or videoing and viewing on screen later.</a:t>
            </a:r>
          </a:p>
          <a:p>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Slide 78: Ray Pierce</a:t>
            </a:r>
          </a:p>
          <a:p>
            <a:endParaRPr lang="en-NZ" dirty="0"/>
          </a:p>
        </p:txBody>
      </p:sp>
      <p:sp>
        <p:nvSpPr>
          <p:cNvPr id="4" name="Slide Number Placeholder 3">
            <a:extLst>
              <a:ext uri="{FF2B5EF4-FFF2-40B4-BE49-F238E27FC236}">
                <a16:creationId xmlns:a16="http://schemas.microsoft.com/office/drawing/2014/main" id="{3D0F3E18-6803-BB9F-2A3B-34F2EBE05A75}"/>
              </a:ext>
            </a:extLst>
          </p:cNvPr>
          <p:cNvSpPr>
            <a:spLocks noGrp="1"/>
          </p:cNvSpPr>
          <p:nvPr>
            <p:ph type="sldNum" sz="quarter" idx="5"/>
          </p:nvPr>
        </p:nvSpPr>
        <p:spPr/>
        <p:txBody>
          <a:bodyPr/>
          <a:lstStyle/>
          <a:p>
            <a:fld id="{C6539446-6953-447E-A4E3-E7CFBF870046}" type="slidenum">
              <a:rPr lang="en-NZ" smtClean="0"/>
              <a:t>79</a:t>
            </a:fld>
            <a:endParaRPr lang="en-NZ"/>
          </a:p>
        </p:txBody>
      </p:sp>
    </p:spTree>
    <p:extLst>
      <p:ext uri="{BB962C8B-B14F-4D97-AF65-F5344CB8AC3E}">
        <p14:creationId xmlns:p14="http://schemas.microsoft.com/office/powerpoint/2010/main" val="34880399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54CFE-2D83-7B3F-373D-A8D6F9886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9865C-FCC7-B134-820A-E26146463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563F2-3CA1-63AC-F25E-00E22DF28E2A}"/>
              </a:ext>
            </a:extLst>
          </p:cNvPr>
          <p:cNvSpPr>
            <a:spLocks noGrp="1"/>
          </p:cNvSpPr>
          <p:nvPr>
            <p:ph type="body" idx="1"/>
          </p:nvPr>
        </p:nvSpPr>
        <p:spPr/>
        <p:txBody>
          <a:bodyPr/>
          <a:lstStyle/>
          <a:p>
            <a:r>
              <a:rPr lang="en-AU" dirty="0"/>
              <a:t>This is an example of monitoring inter-year trends, in this case Phoenix Petrels at Kiritimati. </a:t>
            </a:r>
          </a:p>
          <a:p>
            <a:r>
              <a:rPr lang="en-AU" dirty="0"/>
              <a:t>It comprises counts of PHPE after 5 pm as they circle the motu (using binoculars, or video </a:t>
            </a:r>
          </a:p>
          <a:p>
            <a:r>
              <a:rPr lang="en-AU" dirty="0"/>
              <a:t>Camera and computer screen later).</a:t>
            </a:r>
          </a:p>
          <a:p>
            <a:r>
              <a:rPr lang="en-AU" dirty="0"/>
              <a:t>Not all years were counted – opportunistic counts – but a trend was still apparent. </a:t>
            </a:r>
          </a:p>
          <a:p>
            <a:r>
              <a:rPr lang="en-AU" dirty="0"/>
              <a:t>Does this look like a population that is stable, in decline or increasing?</a:t>
            </a:r>
          </a:p>
          <a:p>
            <a:r>
              <a:rPr lang="en-AU" dirty="0"/>
              <a:t>What else could be examined with these data? See next slide.</a:t>
            </a:r>
          </a:p>
          <a:p>
            <a:endParaRPr lang="en-NZ" dirty="0"/>
          </a:p>
          <a:p>
            <a:endParaRPr lang="en-NZ" dirty="0"/>
          </a:p>
        </p:txBody>
      </p:sp>
      <p:sp>
        <p:nvSpPr>
          <p:cNvPr id="4" name="Slide Number Placeholder 3">
            <a:extLst>
              <a:ext uri="{FF2B5EF4-FFF2-40B4-BE49-F238E27FC236}">
                <a16:creationId xmlns:a16="http://schemas.microsoft.com/office/drawing/2014/main" id="{E6A3C939-AAE6-F5AE-32A2-7B365009FCDC}"/>
              </a:ext>
            </a:extLst>
          </p:cNvPr>
          <p:cNvSpPr>
            <a:spLocks noGrp="1"/>
          </p:cNvSpPr>
          <p:nvPr>
            <p:ph type="sldNum" sz="quarter" idx="5"/>
          </p:nvPr>
        </p:nvSpPr>
        <p:spPr/>
        <p:txBody>
          <a:bodyPr/>
          <a:lstStyle/>
          <a:p>
            <a:fld id="{C6539446-6953-447E-A4E3-E7CFBF870046}" type="slidenum">
              <a:rPr lang="en-NZ" smtClean="0"/>
              <a:t>80</a:t>
            </a:fld>
            <a:endParaRPr lang="en-NZ"/>
          </a:p>
        </p:txBody>
      </p:sp>
    </p:spTree>
    <p:extLst>
      <p:ext uri="{BB962C8B-B14F-4D97-AF65-F5344CB8AC3E}">
        <p14:creationId xmlns:p14="http://schemas.microsoft.com/office/powerpoint/2010/main" val="2433029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TF is big Tonga-Fred Motu and when you look at the counts there over the years you can see a serious downward trend.</a:t>
            </a:r>
          </a:p>
          <a:p>
            <a:r>
              <a:rPr lang="en-AU" dirty="0"/>
              <a:t>Something is causing a rapid decline in adults circling the motu – what could that be? Something causing adult mortality, so….dogs, cats, poaching?? On investigation it was a cat, likely having lived there for years or toing and froing….and what was (or should be) the next step? </a:t>
            </a:r>
          </a:p>
          <a:p>
            <a:r>
              <a:rPr lang="en-AU" dirty="0"/>
              <a:t> </a:t>
            </a:r>
          </a:p>
        </p:txBody>
      </p:sp>
      <p:sp>
        <p:nvSpPr>
          <p:cNvPr id="4" name="Slide Number Placeholder 3"/>
          <p:cNvSpPr>
            <a:spLocks noGrp="1"/>
          </p:cNvSpPr>
          <p:nvPr>
            <p:ph type="sldNum" sz="quarter" idx="5"/>
          </p:nvPr>
        </p:nvSpPr>
        <p:spPr/>
        <p:txBody>
          <a:bodyPr/>
          <a:lstStyle/>
          <a:p>
            <a:fld id="{C6539446-6953-447E-A4E3-E7CFBF870046}" type="slidenum">
              <a:rPr lang="en-AU" smtClean="0"/>
              <a:t>82</a:t>
            </a:fld>
            <a:endParaRPr lang="en-AU"/>
          </a:p>
        </p:txBody>
      </p:sp>
    </p:spTree>
    <p:extLst>
      <p:ext uri="{BB962C8B-B14F-4D97-AF65-F5344CB8AC3E}">
        <p14:creationId xmlns:p14="http://schemas.microsoft.com/office/powerpoint/2010/main" val="34185329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41390-3C9D-9D22-2950-BB6B402E1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1863F-242D-7260-6431-DA899B56D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D6552-B363-172E-AD60-ED0D4B254615}"/>
              </a:ext>
            </a:extLst>
          </p:cNvPr>
          <p:cNvSpPr>
            <a:spLocks noGrp="1"/>
          </p:cNvSpPr>
          <p:nvPr>
            <p:ph type="body" idx="1"/>
          </p:nvPr>
        </p:nvSpPr>
        <p:spPr/>
        <p:txBody>
          <a:bodyPr/>
          <a:lstStyle/>
          <a:p>
            <a:r>
              <a:rPr lang="en-AU" dirty="0"/>
              <a:t>We can brainstorm the species that are a priority to monitor</a:t>
            </a:r>
          </a:p>
          <a:p>
            <a:r>
              <a:rPr lang="en-AU" dirty="0"/>
              <a:t>Large terns?</a:t>
            </a:r>
          </a:p>
          <a:p>
            <a:r>
              <a:rPr lang="en-AU" dirty="0"/>
              <a:t>Shearwaters/procellariids?</a:t>
            </a:r>
          </a:p>
          <a:p>
            <a:r>
              <a:rPr lang="en-AU" dirty="0"/>
              <a:t>Frigatebirds?</a:t>
            </a:r>
          </a:p>
          <a:p>
            <a:r>
              <a:rPr lang="en-AU" dirty="0"/>
              <a:t>Boobies?</a:t>
            </a:r>
          </a:p>
          <a:p>
            <a:r>
              <a:rPr lang="en-AU" dirty="0"/>
              <a:t>Tropicbirds?</a:t>
            </a:r>
          </a:p>
          <a:p>
            <a:r>
              <a:rPr lang="en-AU" dirty="0"/>
              <a:t>Others?</a:t>
            </a:r>
          </a:p>
          <a:p>
            <a:r>
              <a:rPr lang="en-AU" dirty="0"/>
              <a:t>Site-based approaches?</a:t>
            </a:r>
          </a:p>
          <a:p>
            <a:endParaRPr lang="en-AU" dirty="0"/>
          </a:p>
        </p:txBody>
      </p:sp>
      <p:sp>
        <p:nvSpPr>
          <p:cNvPr id="4" name="Slide Number Placeholder 3">
            <a:extLst>
              <a:ext uri="{FF2B5EF4-FFF2-40B4-BE49-F238E27FC236}">
                <a16:creationId xmlns:a16="http://schemas.microsoft.com/office/drawing/2014/main" id="{8A0743E8-316D-EED7-568F-04A4055F8DCB}"/>
              </a:ext>
            </a:extLst>
          </p:cNvPr>
          <p:cNvSpPr>
            <a:spLocks noGrp="1"/>
          </p:cNvSpPr>
          <p:nvPr>
            <p:ph type="sldNum" sz="quarter" idx="5"/>
          </p:nvPr>
        </p:nvSpPr>
        <p:spPr/>
        <p:txBody>
          <a:bodyPr/>
          <a:lstStyle/>
          <a:p>
            <a:fld id="{C6539446-6953-447E-A4E3-E7CFBF870046}" type="slidenum">
              <a:rPr lang="en-AU" smtClean="0"/>
              <a:t>85</a:t>
            </a:fld>
            <a:endParaRPr lang="en-AU"/>
          </a:p>
        </p:txBody>
      </p:sp>
    </p:spTree>
    <p:extLst>
      <p:ext uri="{BB962C8B-B14F-4D97-AF65-F5344CB8AC3E}">
        <p14:creationId xmlns:p14="http://schemas.microsoft.com/office/powerpoint/2010/main" val="26964570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08CB9-4684-3777-A921-989B25350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24B16-2C9B-2D24-6CC6-FFE3C17283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9384E-0167-C8EB-88AC-92C3F9EFA68C}"/>
              </a:ext>
            </a:extLst>
          </p:cNvPr>
          <p:cNvSpPr>
            <a:spLocks noGrp="1"/>
          </p:cNvSpPr>
          <p:nvPr>
            <p:ph type="body" idx="1"/>
          </p:nvPr>
        </p:nvSpPr>
        <p:spPr/>
        <p:txBody>
          <a:bodyPr/>
          <a:lstStyle/>
          <a:p>
            <a:r>
              <a:rPr lang="en-NZ" dirty="0"/>
              <a:t>Objective – what is the (annual or every few years?) distribution and colony sizes of these tern species</a:t>
            </a:r>
          </a:p>
          <a:p>
            <a:r>
              <a:rPr lang="en-NZ" dirty="0"/>
              <a:t>Secondary objective – how is their breeding success? </a:t>
            </a:r>
          </a:p>
          <a:p>
            <a:r>
              <a:rPr lang="en-NZ" dirty="0"/>
              <a:t>Explanation – this will allow population trends to be developed over the years and allow interpretations to be made of any deviations</a:t>
            </a:r>
          </a:p>
          <a:p>
            <a:r>
              <a:rPr lang="en-NZ" dirty="0"/>
              <a:t>How? 1. map colony areas (ha) using GPS </a:t>
            </a:r>
          </a:p>
          <a:p>
            <a:pPr marL="0" indent="0">
              <a:buNone/>
            </a:pPr>
            <a:r>
              <a:rPr lang="en-NZ" dirty="0"/>
              <a:t>	2. potentially also complete internal transects to determine nest density and therefore total nests</a:t>
            </a:r>
          </a:p>
          <a:p>
            <a:pPr marL="0" indent="0">
              <a:buNone/>
            </a:pPr>
            <a:r>
              <a:rPr lang="en-NZ" dirty="0"/>
              <a:t>	</a:t>
            </a:r>
            <a:r>
              <a:rPr lang="en-NZ" sz="1100" dirty="0"/>
              <a:t>3. </a:t>
            </a:r>
            <a:r>
              <a:rPr lang="en-NZ" dirty="0"/>
              <a:t>return to gauge breeding success late in season, e.g. hundreds of flying young, zero flying young, scores dead emaciated chicks, predated chicks, etc.   </a:t>
            </a:r>
          </a:p>
          <a:p>
            <a:endParaRPr lang="en-NZ" dirty="0"/>
          </a:p>
        </p:txBody>
      </p:sp>
      <p:sp>
        <p:nvSpPr>
          <p:cNvPr id="4" name="Slide Number Placeholder 3">
            <a:extLst>
              <a:ext uri="{FF2B5EF4-FFF2-40B4-BE49-F238E27FC236}">
                <a16:creationId xmlns:a16="http://schemas.microsoft.com/office/drawing/2014/main" id="{8BF3D4BD-A8DB-9C3A-CB09-8EDD3C4ADC58}"/>
              </a:ext>
            </a:extLst>
          </p:cNvPr>
          <p:cNvSpPr>
            <a:spLocks noGrp="1"/>
          </p:cNvSpPr>
          <p:nvPr>
            <p:ph type="sldNum" sz="quarter" idx="5"/>
          </p:nvPr>
        </p:nvSpPr>
        <p:spPr/>
        <p:txBody>
          <a:bodyPr/>
          <a:lstStyle/>
          <a:p>
            <a:fld id="{C6539446-6953-447E-A4E3-E7CFBF870046}" type="slidenum">
              <a:rPr lang="en-NZ" smtClean="0"/>
              <a:t>86</a:t>
            </a:fld>
            <a:endParaRPr lang="en-NZ"/>
          </a:p>
        </p:txBody>
      </p:sp>
    </p:spTree>
    <p:extLst>
      <p:ext uri="{BB962C8B-B14F-4D97-AF65-F5344CB8AC3E}">
        <p14:creationId xmlns:p14="http://schemas.microsoft.com/office/powerpoint/2010/main" val="3335886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51778-E722-0069-BA96-6F6EFB0CBB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72645-68C9-08E8-82EB-46AE0C515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8023B-39FA-DD3D-ADA3-A7FE25A20AB3}"/>
              </a:ext>
            </a:extLst>
          </p:cNvPr>
          <p:cNvSpPr>
            <a:spLocks noGrp="1"/>
          </p:cNvSpPr>
          <p:nvPr>
            <p:ph type="body" idx="1"/>
          </p:nvPr>
        </p:nvSpPr>
        <p:spPr/>
        <p:txBody>
          <a:bodyPr/>
          <a:lstStyle/>
          <a:p>
            <a:endParaRPr lang="en-NZ" dirty="0"/>
          </a:p>
          <a:p>
            <a:endParaRPr lang="en-NZ" dirty="0"/>
          </a:p>
          <a:p>
            <a:r>
              <a:rPr lang="en-NZ" dirty="0"/>
              <a:t>Slide 86: Ray Pierce</a:t>
            </a:r>
          </a:p>
        </p:txBody>
      </p:sp>
      <p:sp>
        <p:nvSpPr>
          <p:cNvPr id="4" name="Slide Number Placeholder 3">
            <a:extLst>
              <a:ext uri="{FF2B5EF4-FFF2-40B4-BE49-F238E27FC236}">
                <a16:creationId xmlns:a16="http://schemas.microsoft.com/office/drawing/2014/main" id="{44FE08F6-46C8-8DFD-F1D6-EA5CA5BFF5B6}"/>
              </a:ext>
            </a:extLst>
          </p:cNvPr>
          <p:cNvSpPr>
            <a:spLocks noGrp="1"/>
          </p:cNvSpPr>
          <p:nvPr>
            <p:ph type="sldNum" sz="quarter" idx="5"/>
          </p:nvPr>
        </p:nvSpPr>
        <p:spPr/>
        <p:txBody>
          <a:bodyPr/>
          <a:lstStyle/>
          <a:p>
            <a:fld id="{C6539446-6953-447E-A4E3-E7CFBF870046}" type="slidenum">
              <a:rPr lang="en-NZ" smtClean="0"/>
              <a:t>87</a:t>
            </a:fld>
            <a:endParaRPr lang="en-NZ"/>
          </a:p>
        </p:txBody>
      </p:sp>
    </p:spTree>
    <p:extLst>
      <p:ext uri="{BB962C8B-B14F-4D97-AF65-F5344CB8AC3E}">
        <p14:creationId xmlns:p14="http://schemas.microsoft.com/office/powerpoint/2010/main" val="8430277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 – determine roughly what % of eggs give rise to a fledgling (juvenile bird that has left the nest) </a:t>
            </a:r>
          </a:p>
          <a:p>
            <a:r>
              <a:rPr lang="en-US" dirty="0"/>
              <a:t>Seldom possible to monitor individual nests over 3+ months, unless… (see later)</a:t>
            </a:r>
          </a:p>
          <a:p>
            <a:r>
              <a:rPr lang="en-US" dirty="0"/>
              <a:t>So, an index of breeding success is the next best option</a:t>
            </a:r>
          </a:p>
          <a:p>
            <a:r>
              <a:rPr lang="en-US" dirty="0"/>
              <a:t>Late in breeding “season” assess stages that all or a sample of nesting birds is at: Pre-laying, Incubation, Downy chick, Feathered chick, Juvenile, Dead chick.</a:t>
            </a:r>
          </a:p>
          <a:p>
            <a:r>
              <a:rPr lang="en-US" dirty="0"/>
              <a:t>Try to avoid excessively disturbing nesting birds even if it means not being able to see nest contents (in which case call a sitting adult “incubating” even though it might be covering a  downy chick).  </a:t>
            </a:r>
          </a:p>
          <a:p>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88</a:t>
            </a:fld>
            <a:endParaRPr lang="en-NZ"/>
          </a:p>
        </p:txBody>
      </p:sp>
    </p:spTree>
    <p:extLst>
      <p:ext uri="{BB962C8B-B14F-4D97-AF65-F5344CB8AC3E}">
        <p14:creationId xmlns:p14="http://schemas.microsoft.com/office/powerpoint/2010/main" val="3016701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35C08-7B12-43BC-A436-7D26CA11B5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99E78E-9FD9-97DE-484F-CF83BD1E9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58E52E-3DD9-8280-30C6-2333D739F4D7}"/>
              </a:ext>
            </a:extLst>
          </p:cNvPr>
          <p:cNvSpPr>
            <a:spLocks noGrp="1"/>
          </p:cNvSpPr>
          <p:nvPr>
            <p:ph type="body" idx="1"/>
          </p:nvPr>
        </p:nvSpPr>
        <p:spPr/>
        <p:txBody>
          <a:bodyPr/>
          <a:lstStyle/>
          <a:p>
            <a:r>
              <a:rPr lang="en-NZ" dirty="0"/>
              <a:t>Your population monitoring of terns can contribute towards measuring breeding success crudely if you undertake another visit late in the breeding season. </a:t>
            </a:r>
          </a:p>
          <a:p>
            <a:r>
              <a:rPr lang="en-NZ" dirty="0"/>
              <a:t>In this hypothetical you can see that the success rate must have been pretty high as there were many late stage chicks and flying juveniles, perhaps in excess of 40% of eggs gave rise to flying young. The exact figure </a:t>
            </a:r>
            <a:r>
              <a:rPr lang="en-NZ" dirty="0" err="1"/>
              <a:t>doesnt</a:t>
            </a:r>
            <a:r>
              <a:rPr lang="en-NZ" dirty="0"/>
              <a:t> matter, what you want to know is whether it was high (over 20% is pretty good) or poor (less than this). And for Bridled Tern the example suggests total failure, and this is where your threat assessment would kick in – what was the cause, any further monitoring, cameras etc, and what sort of pest management is needed?   </a:t>
            </a:r>
          </a:p>
          <a:p>
            <a:r>
              <a:rPr lang="en-NZ" dirty="0"/>
              <a:t>Note: for some species it helps to separate “chicks” into “downy” and feathered” stages to assist in determining more precise stages of failure, but probably not needed here.</a:t>
            </a:r>
          </a:p>
        </p:txBody>
      </p:sp>
      <p:sp>
        <p:nvSpPr>
          <p:cNvPr id="4" name="Slide Number Placeholder 3">
            <a:extLst>
              <a:ext uri="{FF2B5EF4-FFF2-40B4-BE49-F238E27FC236}">
                <a16:creationId xmlns:a16="http://schemas.microsoft.com/office/drawing/2014/main" id="{0C421471-C3B6-5127-6D84-8A864E7F8577}"/>
              </a:ext>
            </a:extLst>
          </p:cNvPr>
          <p:cNvSpPr>
            <a:spLocks noGrp="1"/>
          </p:cNvSpPr>
          <p:nvPr>
            <p:ph type="sldNum" sz="quarter" idx="5"/>
          </p:nvPr>
        </p:nvSpPr>
        <p:spPr/>
        <p:txBody>
          <a:bodyPr/>
          <a:lstStyle/>
          <a:p>
            <a:fld id="{C6539446-6953-447E-A4E3-E7CFBF870046}" type="slidenum">
              <a:rPr lang="en-NZ" smtClean="0"/>
              <a:t>89</a:t>
            </a:fld>
            <a:endParaRPr lang="en-NZ"/>
          </a:p>
        </p:txBody>
      </p:sp>
    </p:spTree>
    <p:extLst>
      <p:ext uri="{BB962C8B-B14F-4D97-AF65-F5344CB8AC3E}">
        <p14:creationId xmlns:p14="http://schemas.microsoft.com/office/powerpoint/2010/main" val="4073212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B1FF9-4FEA-DB19-A041-F89094AAA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C0782-E5B9-4438-09D7-18F4EC6E1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BF50F-4B3E-5236-016B-474EF94A58A6}"/>
              </a:ext>
            </a:extLst>
          </p:cNvPr>
          <p:cNvSpPr>
            <a:spLocks noGrp="1"/>
          </p:cNvSpPr>
          <p:nvPr>
            <p:ph type="body" idx="1"/>
          </p:nvPr>
        </p:nvSpPr>
        <p:spPr/>
        <p:txBody>
          <a:bodyPr/>
          <a:lstStyle/>
          <a:p>
            <a:r>
              <a:rPr lang="en-US" dirty="0"/>
              <a:t>Example of gauging breeding success of multiple species on a survey</a:t>
            </a:r>
          </a:p>
          <a:p>
            <a:r>
              <a:rPr lang="en-US" dirty="0"/>
              <a:t>Use example CXI spreadsheet, White Terns in YCA area</a:t>
            </a:r>
            <a:endParaRPr lang="en-NZ" dirty="0"/>
          </a:p>
          <a:p>
            <a:endParaRPr lang="en-NZ" dirty="0"/>
          </a:p>
        </p:txBody>
      </p:sp>
      <p:sp>
        <p:nvSpPr>
          <p:cNvPr id="4" name="Slide Number Placeholder 3">
            <a:extLst>
              <a:ext uri="{FF2B5EF4-FFF2-40B4-BE49-F238E27FC236}">
                <a16:creationId xmlns:a16="http://schemas.microsoft.com/office/drawing/2014/main" id="{11601B4B-2B5B-846F-9F85-8E45DA7A2A47}"/>
              </a:ext>
            </a:extLst>
          </p:cNvPr>
          <p:cNvSpPr>
            <a:spLocks noGrp="1"/>
          </p:cNvSpPr>
          <p:nvPr>
            <p:ph type="sldNum" sz="quarter" idx="5"/>
          </p:nvPr>
        </p:nvSpPr>
        <p:spPr/>
        <p:txBody>
          <a:bodyPr/>
          <a:lstStyle/>
          <a:p>
            <a:fld id="{C6539446-6953-447E-A4E3-E7CFBF870046}" type="slidenum">
              <a:rPr lang="en-NZ" smtClean="0"/>
              <a:t>90</a:t>
            </a:fld>
            <a:endParaRPr lang="en-NZ"/>
          </a:p>
        </p:txBody>
      </p:sp>
    </p:spTree>
    <p:extLst>
      <p:ext uri="{BB962C8B-B14F-4D97-AF65-F5344CB8AC3E}">
        <p14:creationId xmlns:p14="http://schemas.microsoft.com/office/powerpoint/2010/main" val="20974537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A7F17-FEF6-2BE5-00C4-8586D4685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0A4D8-2276-F9DF-0463-5D875F0FF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052AB-2755-3188-FF60-18EB34251016}"/>
              </a:ext>
            </a:extLst>
          </p:cNvPr>
          <p:cNvSpPr>
            <a:spLocks noGrp="1"/>
          </p:cNvSpPr>
          <p:nvPr>
            <p:ph type="body" idx="1"/>
          </p:nvPr>
        </p:nvSpPr>
        <p:spPr/>
        <p:txBody>
          <a:bodyPr/>
          <a:lstStyle/>
          <a:p>
            <a:r>
              <a:rPr lang="en-US" dirty="0"/>
              <a:t>Objective – What is the breeding success of a  particular threatened species, or common seabirds if a “new” invasive arrives?</a:t>
            </a:r>
          </a:p>
          <a:p>
            <a:r>
              <a:rPr lang="en-US" dirty="0"/>
              <a:t>Camera needs to be set up at safe distance – close enough to trigger camera, far enough away to minimize invasive curiosity – e.g. White-tailed Tropicbird</a:t>
            </a:r>
          </a:p>
          <a:p>
            <a:r>
              <a:rPr lang="en-US" dirty="0"/>
              <a:t>Camera for invasive ant impact on seabirds, even </a:t>
            </a:r>
            <a:r>
              <a:rPr lang="en-US"/>
              <a:t>White Terns</a:t>
            </a:r>
            <a:endParaRPr lang="en-US" dirty="0"/>
          </a:p>
        </p:txBody>
      </p:sp>
      <p:sp>
        <p:nvSpPr>
          <p:cNvPr id="4" name="Slide Number Placeholder 3">
            <a:extLst>
              <a:ext uri="{FF2B5EF4-FFF2-40B4-BE49-F238E27FC236}">
                <a16:creationId xmlns:a16="http://schemas.microsoft.com/office/drawing/2014/main" id="{71B23637-D320-F6E1-E4E6-8417A0320952}"/>
              </a:ext>
            </a:extLst>
          </p:cNvPr>
          <p:cNvSpPr>
            <a:spLocks noGrp="1"/>
          </p:cNvSpPr>
          <p:nvPr>
            <p:ph type="sldNum" sz="quarter" idx="5"/>
          </p:nvPr>
        </p:nvSpPr>
        <p:spPr/>
        <p:txBody>
          <a:bodyPr/>
          <a:lstStyle/>
          <a:p>
            <a:fld id="{C6539446-6953-447E-A4E3-E7CFBF870046}" type="slidenum">
              <a:rPr lang="en-NZ" smtClean="0"/>
              <a:t>91</a:t>
            </a:fld>
            <a:endParaRPr lang="en-NZ"/>
          </a:p>
        </p:txBody>
      </p:sp>
    </p:spTree>
    <p:extLst>
      <p:ext uri="{BB962C8B-B14F-4D97-AF65-F5344CB8AC3E}">
        <p14:creationId xmlns:p14="http://schemas.microsoft.com/office/powerpoint/2010/main" val="18429618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0764C-2A16-2ED1-F80A-050C3370F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8C10D-4598-1353-38D5-B4191A5AE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D6E15-7BC9-7392-99F3-8067B4135A52}"/>
              </a:ext>
            </a:extLst>
          </p:cNvPr>
          <p:cNvSpPr>
            <a:spLocks noGrp="1"/>
          </p:cNvSpPr>
          <p:nvPr>
            <p:ph type="body" idx="1"/>
          </p:nvPr>
        </p:nvSpPr>
        <p:spPr/>
        <p:txBody>
          <a:bodyPr/>
          <a:lstStyle/>
          <a:p>
            <a:r>
              <a:rPr lang="en-NZ" dirty="0"/>
              <a:t>Exercise - D</a:t>
            </a:r>
            <a:r>
              <a:rPr lang="en-US" dirty="0" err="1"/>
              <a:t>esign</a:t>
            </a:r>
            <a:r>
              <a:rPr lang="en-US" dirty="0"/>
              <a:t> a monitoring programme for a sensitive (or </a:t>
            </a:r>
            <a:r>
              <a:rPr lang="en-US" dirty="0" err="1"/>
              <a:t>favourite</a:t>
            </a:r>
            <a:r>
              <a:rPr lang="en-US" dirty="0"/>
              <a:t>) Palau seabird – split into 2-3 groups</a:t>
            </a:r>
          </a:p>
          <a:p>
            <a:r>
              <a:rPr lang="en-US" dirty="0"/>
              <a:t>Consider objectives e.g. is abundance consistent between years, breeding success…</a:t>
            </a:r>
          </a:p>
          <a:p>
            <a:r>
              <a:rPr lang="en-US" dirty="0"/>
              <a:t>What exactly to monitor including threats, where, when and how?</a:t>
            </a:r>
          </a:p>
          <a:p>
            <a:r>
              <a:rPr lang="en-US" dirty="0"/>
              <a:t>Design simple data sheet</a:t>
            </a:r>
          </a:p>
          <a:p>
            <a:r>
              <a:rPr lang="en-US" dirty="0"/>
              <a:t>Design inter-year analyses </a:t>
            </a:r>
          </a:p>
          <a:p>
            <a:endParaRPr lang="en-NZ" dirty="0"/>
          </a:p>
        </p:txBody>
      </p:sp>
      <p:sp>
        <p:nvSpPr>
          <p:cNvPr id="4" name="Slide Number Placeholder 3">
            <a:extLst>
              <a:ext uri="{FF2B5EF4-FFF2-40B4-BE49-F238E27FC236}">
                <a16:creationId xmlns:a16="http://schemas.microsoft.com/office/drawing/2014/main" id="{EB9C9A1C-A918-AD1D-A679-2A861692568F}"/>
              </a:ext>
            </a:extLst>
          </p:cNvPr>
          <p:cNvSpPr>
            <a:spLocks noGrp="1"/>
          </p:cNvSpPr>
          <p:nvPr>
            <p:ph type="sldNum" sz="quarter" idx="5"/>
          </p:nvPr>
        </p:nvSpPr>
        <p:spPr/>
        <p:txBody>
          <a:bodyPr/>
          <a:lstStyle/>
          <a:p>
            <a:fld id="{C6539446-6953-447E-A4E3-E7CFBF870046}" type="slidenum">
              <a:rPr lang="en-NZ" smtClean="0"/>
              <a:t>93</a:t>
            </a:fld>
            <a:endParaRPr lang="en-NZ"/>
          </a:p>
        </p:txBody>
      </p:sp>
    </p:spTree>
    <p:extLst>
      <p:ext uri="{BB962C8B-B14F-4D97-AF65-F5344CB8AC3E}">
        <p14:creationId xmlns:p14="http://schemas.microsoft.com/office/powerpoint/2010/main" val="16293151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objectives</a:t>
            </a:r>
          </a:p>
          <a:p>
            <a:r>
              <a:rPr lang="en-US" dirty="0"/>
              <a:t>Confirm tasks</a:t>
            </a:r>
          </a:p>
          <a:p>
            <a:r>
              <a:rPr lang="en-US" dirty="0"/>
              <a:t>Allocate tasks</a:t>
            </a:r>
          </a:p>
          <a:p>
            <a:r>
              <a:rPr lang="en-US" dirty="0"/>
              <a:t>Equipment lists</a:t>
            </a:r>
          </a:p>
          <a:p>
            <a:r>
              <a:rPr lang="en-US" dirty="0"/>
              <a:t>Equipment prep </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95</a:t>
            </a:fld>
            <a:endParaRPr lang="en-NZ"/>
          </a:p>
        </p:txBody>
      </p:sp>
    </p:spTree>
    <p:extLst>
      <p:ext uri="{BB962C8B-B14F-4D97-AF65-F5344CB8AC3E}">
        <p14:creationId xmlns:p14="http://schemas.microsoft.com/office/powerpoint/2010/main" val="25178486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Acknowledgements for the SPREP Seabirds Manual and development of the workshop</a:t>
            </a:r>
            <a:endParaRPr lang="en-NZ" dirty="0"/>
          </a:p>
        </p:txBody>
      </p:sp>
      <p:sp>
        <p:nvSpPr>
          <p:cNvPr id="4" name="Slide Number Placeholder 3"/>
          <p:cNvSpPr>
            <a:spLocks noGrp="1"/>
          </p:cNvSpPr>
          <p:nvPr>
            <p:ph type="sldNum" sz="quarter" idx="5"/>
          </p:nvPr>
        </p:nvSpPr>
        <p:spPr/>
        <p:txBody>
          <a:bodyPr/>
          <a:lstStyle/>
          <a:p>
            <a:fld id="{C6539446-6953-447E-A4E3-E7CFBF870046}" type="slidenum">
              <a:rPr lang="en-NZ" smtClean="0"/>
              <a:t>96</a:t>
            </a:fld>
            <a:endParaRPr lang="en-NZ"/>
          </a:p>
        </p:txBody>
      </p:sp>
    </p:spTree>
    <p:extLst>
      <p:ext uri="{BB962C8B-B14F-4D97-AF65-F5344CB8AC3E}">
        <p14:creationId xmlns:p14="http://schemas.microsoft.com/office/powerpoint/2010/main" val="14595328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1914" y="5243130"/>
            <a:ext cx="9141714"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5" name="sky"/>
          <p:cNvSpPr/>
          <p:nvPr/>
        </p:nvSpPr>
        <p:spPr bwMode="white">
          <a:xfrm>
            <a:off x="1914" y="0"/>
            <a:ext cx="9141714"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069" y="5497898"/>
            <a:ext cx="9141714"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069" y="5221111"/>
            <a:ext cx="9141714" cy="268288"/>
          </a:xfrm>
          <a:prstGeom prst="rect">
            <a:avLst/>
          </a:prstGeom>
          <a:noFill/>
          <a:ln>
            <a:noFill/>
          </a:ln>
        </p:spPr>
      </p:pic>
      <p:sp>
        <p:nvSpPr>
          <p:cNvPr id="2" name="Title 1"/>
          <p:cNvSpPr>
            <a:spLocks noGrp="1"/>
          </p:cNvSpPr>
          <p:nvPr>
            <p:ph type="ctrTitle"/>
          </p:nvPr>
        </p:nvSpPr>
        <p:spPr>
          <a:xfrm>
            <a:off x="979404" y="1309047"/>
            <a:ext cx="7202092" cy="2667000"/>
          </a:xfrm>
        </p:spPr>
        <p:txBody>
          <a:bodyPr anchor="b">
            <a:noAutofit/>
          </a:bodyPr>
          <a:lstStyle>
            <a:lvl1pPr algn="ctr">
              <a:defRPr sz="4500"/>
            </a:lvl1pPr>
          </a:lstStyle>
          <a:p>
            <a:r>
              <a:rPr lang="en-US"/>
              <a:t>Click to edit Master title style</a:t>
            </a:r>
            <a:endParaRPr/>
          </a:p>
        </p:txBody>
      </p:sp>
      <p:sp>
        <p:nvSpPr>
          <p:cNvPr id="3" name="Subtitle 2"/>
          <p:cNvSpPr>
            <a:spLocks noGrp="1"/>
          </p:cNvSpPr>
          <p:nvPr>
            <p:ph type="subTitle" idx="1"/>
          </p:nvPr>
        </p:nvSpPr>
        <p:spPr>
          <a:xfrm>
            <a:off x="979404" y="4038600"/>
            <a:ext cx="7200900" cy="990600"/>
          </a:xfrm>
          <a:prstGeom prst="rect">
            <a:avLst/>
          </a:prstGeom>
        </p:spPr>
        <p:txBody>
          <a:bodyPr>
            <a:normAutofit/>
          </a:bodyPr>
          <a:lstStyle>
            <a:lvl1pPr marL="0" indent="0" algn="ctr">
              <a:spcBef>
                <a:spcPts val="0"/>
              </a:spcBef>
              <a:buNone/>
              <a:defRPr sz="1600" cap="none" baseline="0">
                <a:solidFill>
                  <a:schemeClr val="accent2">
                    <a:lumMod val="7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edit Master subtitle style</a:t>
            </a:r>
            <a:endParaRPr dirty="0"/>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7B2D3E9E-A95C-48F2-B4BF-A71542E0BE9A}" type="datetime1">
              <a:rPr lang="en-US"/>
              <a:t>8/26/2026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
        <p:nvSpPr>
          <p:cNvPr id="8" name="Text Placeholder 2">
            <a:extLst>
              <a:ext uri="{FF2B5EF4-FFF2-40B4-BE49-F238E27FC236}">
                <a16:creationId xmlns:a16="http://schemas.microsoft.com/office/drawing/2014/main" id="{58EAFDCD-C4AA-F26C-E225-774D61ABCEC5}"/>
              </a:ext>
            </a:extLst>
          </p:cNvPr>
          <p:cNvSpPr>
            <a:spLocks noGrp="1"/>
          </p:cNvSpPr>
          <p:nvPr>
            <p:ph idx="1" hasCustomPrompt="1"/>
          </p:nvPr>
        </p:nvSpPr>
        <p:spPr>
          <a:xfrm>
            <a:off x="577969" y="1171635"/>
            <a:ext cx="8031191" cy="4874178"/>
          </a:xfrm>
          <a:prstGeom prst="rect">
            <a:avLst/>
          </a:prstGeom>
        </p:spPr>
        <p:txBody>
          <a:bodyPr vert="horz" lIns="91440" tIns="45720" rIns="91440" bIns="45720" rtlCol="0">
            <a:normAutofit/>
          </a:bodyPr>
          <a:lstStyle>
            <a:lvl1pPr marL="288000">
              <a:defRPr/>
            </a:lvl1pPr>
            <a:lvl2pPr>
              <a:defRPr sz="2600"/>
            </a:lvl2pPr>
            <a:lvl3pPr>
              <a:defRPr sz="2400"/>
            </a:lvl3pPr>
            <a:lvl4pPr>
              <a:defRPr sz="20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a:p>
        </p:txBody>
      </p:sp>
      <p:sp>
        <p:nvSpPr>
          <p:cNvPr id="2" name="Title 1"/>
          <p:cNvSpPr>
            <a:spLocks noGrp="1"/>
          </p:cNvSpPr>
          <p:nvPr>
            <p:ph type="title"/>
          </p:nvPr>
        </p:nvSpPr>
        <p:spPr>
          <a:xfrm>
            <a:off x="970360" y="1309047"/>
            <a:ext cx="7200939" cy="2667000"/>
          </a:xfrm>
        </p:spPr>
        <p:txBody>
          <a:bodyPr anchor="b">
            <a:normAutofit/>
          </a:bodyPr>
          <a:lstStyle>
            <a:lvl1pPr algn="ctr">
              <a:defRPr sz="4500" b="0"/>
            </a:lvl1pPr>
          </a:lstStyle>
          <a:p>
            <a:r>
              <a:rPr lang="en-US"/>
              <a:t>Click to edit Master title style</a:t>
            </a:r>
            <a:endParaRPr/>
          </a:p>
        </p:txBody>
      </p:sp>
      <p:sp>
        <p:nvSpPr>
          <p:cNvPr id="3" name="Text Placeholder 2"/>
          <p:cNvSpPr>
            <a:spLocks noGrp="1"/>
          </p:cNvSpPr>
          <p:nvPr>
            <p:ph type="body" idx="1"/>
          </p:nvPr>
        </p:nvSpPr>
        <p:spPr>
          <a:xfrm>
            <a:off x="970360" y="4038600"/>
            <a:ext cx="7200900" cy="1143000"/>
          </a:xfrm>
          <a:prstGeom prst="rect">
            <a:avLst/>
          </a:prstGeom>
        </p:spPr>
        <p:txBody>
          <a:bodyPr anchor="t">
            <a:normAutofit/>
          </a:bodyPr>
          <a:lstStyle>
            <a:lvl1pPr marL="0" indent="0" algn="ctr">
              <a:spcBef>
                <a:spcPts val="0"/>
              </a:spcBef>
              <a:buNone/>
              <a:defRPr sz="1500" cap="all" baseline="0">
                <a:solidFill>
                  <a:schemeClr val="accent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A50F84E2-2D7A-43CF-AC90-352A289A783A}" type="datetime1">
              <a:rPr lang="en-US"/>
              <a:t>8/26/2026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Content Placeholder 3"/>
          <p:cNvSpPr>
            <a:spLocks noGrp="1"/>
          </p:cNvSpPr>
          <p:nvPr>
            <p:ph sz="half" idx="2"/>
          </p:nvPr>
        </p:nvSpPr>
        <p:spPr>
          <a:xfrm>
            <a:off x="4709160" y="1572768"/>
            <a:ext cx="3429000" cy="4142232"/>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Content Placeholder 2"/>
          <p:cNvSpPr>
            <a:spLocks noGrp="1"/>
          </p:cNvSpPr>
          <p:nvPr>
            <p:ph sz="half" idx="1"/>
          </p:nvPr>
        </p:nvSpPr>
        <p:spPr>
          <a:xfrm>
            <a:off x="1005840" y="1572768"/>
            <a:ext cx="3429000" cy="4142232"/>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F12952B5-7A2F-4CC8-B7CE-9234E21C2837}" type="datetime1">
              <a:rPr lang="en-US"/>
              <a:t>8/26/2026</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05840" y="1572768"/>
            <a:ext cx="3429000" cy="766588"/>
          </a:xfrm>
          <a:prstGeom prst="rect">
            <a:avLst/>
          </a:prstGeom>
        </p:spPr>
        <p:txBody>
          <a:bodyPr anchor="ctr">
            <a:normAutofit/>
          </a:bodyPr>
          <a:lstStyle>
            <a:lvl1pPr marL="0" indent="0">
              <a:spcBef>
                <a:spcPts val="0"/>
              </a:spcBef>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05840" y="2365861"/>
            <a:ext cx="3429000" cy="3349140"/>
          </a:xfrm>
          <a:prstGeom prst="rect">
            <a:avLst/>
          </a:prstGeo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09160" y="1572768"/>
            <a:ext cx="3429000" cy="766588"/>
          </a:xfrm>
          <a:prstGeom prst="rect">
            <a:avLst/>
          </a:prstGeom>
        </p:spPr>
        <p:txBody>
          <a:bodyPr anchor="ctr">
            <a:normAutofit/>
          </a:bodyPr>
          <a:lstStyle>
            <a:lvl1pPr marL="0" indent="0">
              <a:spcBef>
                <a:spcPts val="0"/>
              </a:spcBef>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9160" y="2365861"/>
            <a:ext cx="3429000" cy="3349140"/>
          </a:xfrm>
          <a:prstGeom prst="rect">
            <a:avLst/>
          </a:prstGeo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CE1DA07A-9201-4B4B-BAF2-015AFA30F520}" type="datetime1">
              <a:rPr lang="en-US"/>
              <a:t>8/26/2026</a:t>
            </a:fld>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73D7E00A-486F-4252-8B1D-E32645521F49}" type="datetime1">
              <a:rPr lang="en-US"/>
              <a:t>8/26/2026</a:t>
            </a:fld>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1914" y="-1"/>
            <a:ext cx="9141714"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8DDF5F92-E675-4B36-9A60-69A962A68675}" type="datetime1">
              <a:rPr lang="en-US"/>
              <a:t>8/26/2026</a:t>
            </a:fld>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610" y="762000"/>
            <a:ext cx="2532850" cy="2743200"/>
          </a:xfrm>
        </p:spPr>
        <p:txBody>
          <a:bodyPr anchor="b">
            <a:normAutofit/>
          </a:bodyPr>
          <a:lstStyle>
            <a:lvl1pPr>
              <a:defRPr sz="2400" b="0"/>
            </a:lvl1pPr>
          </a:lstStyle>
          <a:p>
            <a:r>
              <a:rPr lang="en-US"/>
              <a:t>Click to edit Master title style</a:t>
            </a:r>
            <a:endParaRPr/>
          </a:p>
        </p:txBody>
      </p:sp>
      <p:sp>
        <p:nvSpPr>
          <p:cNvPr id="3" name="Content Placeholder 2"/>
          <p:cNvSpPr>
            <a:spLocks noGrp="1"/>
          </p:cNvSpPr>
          <p:nvPr>
            <p:ph idx="1"/>
          </p:nvPr>
        </p:nvSpPr>
        <p:spPr>
          <a:xfrm>
            <a:off x="570310" y="685800"/>
            <a:ext cx="5143500" cy="4572000"/>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95610" y="3554104"/>
            <a:ext cx="2532850" cy="1703696"/>
          </a:xfrm>
          <a:prstGeom prst="rect">
            <a:avLst/>
          </a:prstGeom>
        </p:spPr>
        <p:txBody>
          <a:bodyPr>
            <a:normAutofit/>
          </a:bodyPr>
          <a:lstStyle>
            <a:lvl1pPr marL="0" indent="0">
              <a:lnSpc>
                <a:spcPct val="90000"/>
              </a:lnSpc>
              <a:spcBef>
                <a:spcPts val="600"/>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AF6E2C9B-5FA2-460D-9BE7-B0812FC2A6FF}" type="datetime1">
              <a:rPr lang="en-US"/>
              <a:t>8/26/2026</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610" y="762000"/>
            <a:ext cx="2532850" cy="2743200"/>
          </a:xfrm>
        </p:spPr>
        <p:txBody>
          <a:bodyPr anchor="b">
            <a:normAutofit/>
          </a:bodyPr>
          <a:lstStyle>
            <a:lvl1pPr>
              <a:defRPr sz="255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70310" y="685800"/>
            <a:ext cx="5143500" cy="4572000"/>
          </a:xfrm>
          <a:prstGeom prst="rect">
            <a:avLst/>
          </a:prstGeom>
          <a:solidFill>
            <a:schemeClr val="bg1">
              <a:lumMod val="95000"/>
            </a:schemeClr>
          </a:solidFill>
        </p:spPr>
        <p:txBody>
          <a:bodyPr>
            <a:normAutofit/>
          </a:bodyPr>
          <a:lstStyle>
            <a:lvl1pPr marL="0" indent="0" algn="ctr">
              <a:buNone/>
              <a:defRPr sz="18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a:p>
        </p:txBody>
      </p:sp>
      <p:sp>
        <p:nvSpPr>
          <p:cNvPr id="4" name="Text Placeholder 3"/>
          <p:cNvSpPr>
            <a:spLocks noGrp="1"/>
          </p:cNvSpPr>
          <p:nvPr>
            <p:ph type="body" sz="half" idx="2"/>
          </p:nvPr>
        </p:nvSpPr>
        <p:spPr>
          <a:xfrm>
            <a:off x="6095610" y="3554104"/>
            <a:ext cx="2532850" cy="1703696"/>
          </a:xfrm>
          <a:prstGeom prst="rect">
            <a:avLst/>
          </a:prstGeom>
        </p:spPr>
        <p:txBody>
          <a:bodyPr>
            <a:normAutofit/>
          </a:bodyPr>
          <a:lstStyle>
            <a:lvl1pPr marL="0" indent="0">
              <a:lnSpc>
                <a:spcPct val="100000"/>
              </a:lnSpc>
              <a:spcBef>
                <a:spcPts val="600"/>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1D374940-A916-4C8B-9648-02A2D3898F9E}" type="datetime1">
              <a:rPr lang="en-US"/>
              <a:t>8/26/2026</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a:xfrm>
            <a:off x="577969" y="1171635"/>
            <a:ext cx="8031191" cy="487417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5F4E5243-F52A-4D37-9694-EB26C6C31910}" type="datetime1">
              <a:rPr lang="en-US"/>
              <a:t>8/26/2026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54403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28650" y="274638"/>
            <a:ext cx="5800725" cy="54403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A77B6E1-634A-48DC-9E8B-D894023267EF}" type="datetime1">
              <a:rPr lang="en-US"/>
              <a:t>8/26/2026</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1914" y="-1"/>
            <a:ext cx="9141714"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17220" rtlCol="0" anchor="ctr"/>
          <a:lstStyle/>
          <a:p>
            <a:pPr algn="ctr"/>
            <a:endParaRPr sz="1350"/>
          </a:p>
        </p:txBody>
      </p:sp>
      <p:sp>
        <p:nvSpPr>
          <p:cNvPr id="8" name="water3"/>
          <p:cNvSpPr/>
          <p:nvPr/>
        </p:nvSpPr>
        <p:spPr bwMode="gray">
          <a:xfrm>
            <a:off x="1914" y="6064102"/>
            <a:ext cx="9141714"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pic>
        <p:nvPicPr>
          <p:cNvPr id="9" name="water2"/>
          <p:cNvPicPr>
            <a:picLocks noChangeAspect="1"/>
          </p:cNvPicPr>
          <p:nvPr userDrawn="1"/>
        </p:nvPicPr>
        <p:blipFill rotWithShape="1">
          <a:blip r:embed="rId13" cstate="print">
            <a:extLst>
              <a:ext uri="{28A0092B-C50C-407E-A947-70E740481C1C}">
                <a14:useLocalDpi xmlns:a14="http://schemas.microsoft.com/office/drawing/2010/main" val="0"/>
              </a:ext>
            </a:extLst>
          </a:blip>
          <a:srcRect l="2674" r="9901"/>
          <a:stretch/>
        </p:blipFill>
        <p:spPr bwMode="white">
          <a:xfrm>
            <a:off x="-1069" y="6256182"/>
            <a:ext cx="9141714"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069" y="5979395"/>
            <a:ext cx="9141714" cy="268288"/>
          </a:xfrm>
          <a:prstGeom prst="rect">
            <a:avLst/>
          </a:prstGeom>
          <a:noFill/>
          <a:ln>
            <a:noFill/>
          </a:ln>
        </p:spPr>
      </p:pic>
      <p:sp>
        <p:nvSpPr>
          <p:cNvPr id="2" name="Title Placeholder 1"/>
          <p:cNvSpPr>
            <a:spLocks noGrp="1"/>
          </p:cNvSpPr>
          <p:nvPr>
            <p:ph type="title"/>
          </p:nvPr>
        </p:nvSpPr>
        <p:spPr>
          <a:xfrm>
            <a:off x="577970" y="265176"/>
            <a:ext cx="8350370" cy="821752"/>
          </a:xfrm>
          <a:prstGeom prst="rect">
            <a:avLst/>
          </a:prstGeom>
        </p:spPr>
        <p:txBody>
          <a:bodyPr vert="horz" lIns="91440" tIns="45720" rIns="91440" bIns="45720" rtlCol="0" anchor="ctr">
            <a:normAutofit/>
          </a:bodyPr>
          <a:lstStyle/>
          <a:p>
            <a:r>
              <a:rPr lang="en-US" dirty="0"/>
              <a:t>Click to edit Master title style</a:t>
            </a:r>
            <a:endParaRPr dirty="0"/>
          </a:p>
        </p:txBody>
      </p:sp>
      <p:sp>
        <p:nvSpPr>
          <p:cNvPr id="3" name="Text Placeholder 2"/>
          <p:cNvSpPr>
            <a:spLocks noGrp="1"/>
          </p:cNvSpPr>
          <p:nvPr>
            <p:ph type="body" idx="1"/>
          </p:nvPr>
        </p:nvSpPr>
        <p:spPr>
          <a:xfrm>
            <a:off x="577969" y="1171635"/>
            <a:ext cx="8031191" cy="48741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577969" y="6601968"/>
            <a:ext cx="5797685" cy="237744"/>
          </a:xfrm>
          <a:prstGeom prst="rect">
            <a:avLst/>
          </a:prstGeom>
        </p:spPr>
        <p:txBody>
          <a:bodyPr vert="horz" lIns="91440" tIns="45720" rIns="91440" bIns="45720" rtlCol="0" anchor="ctr"/>
          <a:lstStyle>
            <a:lvl1pPr algn="l">
              <a:defRPr sz="825"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6590581" y="6601968"/>
            <a:ext cx="1216325" cy="237744"/>
          </a:xfrm>
          <a:prstGeom prst="rect">
            <a:avLst/>
          </a:prstGeom>
        </p:spPr>
        <p:txBody>
          <a:bodyPr vert="horz" lIns="91440" tIns="45720" rIns="91440" bIns="45720" rtlCol="0" anchor="ctr"/>
          <a:lstStyle>
            <a:lvl1pPr algn="l">
              <a:defRPr sz="825" cap="all" baseline="0">
                <a:solidFill>
                  <a:schemeClr val="tx1"/>
                </a:solidFill>
              </a:defRPr>
            </a:lvl1pPr>
          </a:lstStyle>
          <a:p>
            <a:fld id="{5586B75A-687E-405C-8A0B-8D00578BA2C3}" type="datetime1">
              <a:rPr lang="en-US" smtClean="0"/>
              <a:pPr/>
              <a:t>8/26/2026</a:t>
            </a:fld>
            <a:endParaRPr lang="en-US"/>
          </a:p>
        </p:txBody>
      </p:sp>
      <p:sp>
        <p:nvSpPr>
          <p:cNvPr id="6" name="Slide Number Placeholder 5"/>
          <p:cNvSpPr>
            <a:spLocks noGrp="1"/>
          </p:cNvSpPr>
          <p:nvPr>
            <p:ph type="sldNum" sz="quarter" idx="4"/>
          </p:nvPr>
        </p:nvSpPr>
        <p:spPr>
          <a:xfrm>
            <a:off x="8005312" y="6601968"/>
            <a:ext cx="603847" cy="237744"/>
          </a:xfrm>
          <a:prstGeom prst="rect">
            <a:avLst/>
          </a:prstGeom>
        </p:spPr>
        <p:txBody>
          <a:bodyPr vert="horz" lIns="91440" tIns="45720" rIns="91440" bIns="45720" rtlCol="0" anchor="ctr"/>
          <a:lstStyle>
            <a:lvl1pPr algn="r">
              <a:defRPr sz="825" cap="all" baseline="0">
                <a:solidFill>
                  <a:schemeClr val="tx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00" rtl="0" eaLnBrk="1" latinLnBrk="0" hangingPunct="1">
        <a:lnSpc>
          <a:spcPct val="100000"/>
        </a:lnSpc>
        <a:spcBef>
          <a:spcPct val="0"/>
        </a:spcBef>
        <a:buNone/>
        <a:defRPr sz="3200" kern="1200">
          <a:solidFill>
            <a:schemeClr val="accent2">
              <a:lumMod val="50000"/>
            </a:schemeClr>
          </a:solidFill>
          <a:latin typeface="+mj-lt"/>
          <a:ea typeface="+mj-ea"/>
          <a:cs typeface="+mj-cs"/>
        </a:defRPr>
      </a:lvl1pPr>
    </p:titleStyle>
    <p:body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309600" algn="l" defTabSz="685800" rtl="0" eaLnBrk="1" latinLnBrk="0" hangingPunct="1">
        <a:lnSpc>
          <a:spcPct val="90000"/>
        </a:lnSpc>
        <a:spcBef>
          <a:spcPts val="750"/>
        </a:spcBef>
        <a:buSzPct val="100000"/>
        <a:buFont typeface="Arial" pitchFamily="34" charset="0"/>
        <a:buChar char="•"/>
        <a:defRPr sz="2600" kern="1200">
          <a:solidFill>
            <a:schemeClr val="accent2">
              <a:lumMod val="50000"/>
            </a:schemeClr>
          </a:solidFill>
          <a:latin typeface="+mn-lt"/>
          <a:ea typeface="+mn-ea"/>
          <a:cs typeface="+mn-cs"/>
        </a:defRPr>
      </a:lvl2pPr>
      <a:lvl3pPr marL="864000" indent="-3096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3096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3096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AU4hkzhE6PA?start=3&amp;feature=oembed" TargetMode="Externa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eabirds.pacificbiosecurity.co.nz/uploads/Pacific-seabird-manual.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seabirds.pacificbiosecurity.co.nz/"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kwd73dK8f1A?feature=oembed" TargetMode="Externa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10" Type="http://schemas.openxmlformats.org/officeDocument/2006/relationships/image" Target="../media/image41.jpeg"/><Relationship Id="rId4" Type="http://schemas.openxmlformats.org/officeDocument/2006/relationships/image" Target="../media/image35.png"/><Relationship Id="rId9"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32.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7.emf"/></Relationships>
</file>

<file path=ppt/slides/_rels/slide3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24.jpeg"/><Relationship Id="rId7"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jpeg"/><Relationship Id="rId9" Type="http://schemas.openxmlformats.org/officeDocument/2006/relationships/image" Target="../media/image84.jpeg"/></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40.xml.rels><?xml version="1.0" encoding="UTF-8" standalone="yes"?>
<Relationships xmlns="http://schemas.openxmlformats.org/package/2006/relationships"><Relationship Id="rId3" Type="http://schemas.openxmlformats.org/officeDocument/2006/relationships/hyperlink" Target="https://seabirds.pacificbiosecurity.co.nz/index.php?page=seabirds-of-pala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seabirds.pacificbiosecurity.co.nz/index.php?page=id-exercis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seabirds.pacificbiosecurity.co.nz/index.php?page=identifyin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pacific-seabirds.sprep.org/"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G"/></Relationships>
</file>

<file path=ppt/slides/_rels/slide6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6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06.e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10.emf"/></Relationships>
</file>

<file path=ppt/slides/_rels/slide8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s://seabirds.pacificbiosecurity.co.nz/"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hyperlink" Target="https://www.youtube.com/watch?v=kwd73dK8f1A"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304B-2F65-9062-49CD-E632CABD7147}"/>
              </a:ext>
            </a:extLst>
          </p:cNvPr>
          <p:cNvSpPr>
            <a:spLocks noGrp="1"/>
          </p:cNvSpPr>
          <p:nvPr>
            <p:ph type="title"/>
          </p:nvPr>
        </p:nvSpPr>
        <p:spPr/>
        <p:txBody>
          <a:bodyPr/>
          <a:lstStyle/>
          <a:p>
            <a:endParaRPr lang="en-NZ"/>
          </a:p>
        </p:txBody>
      </p:sp>
      <p:sp>
        <p:nvSpPr>
          <p:cNvPr id="3" name="Content Placeholder 2">
            <a:extLst>
              <a:ext uri="{FF2B5EF4-FFF2-40B4-BE49-F238E27FC236}">
                <a16:creationId xmlns:a16="http://schemas.microsoft.com/office/drawing/2014/main" id="{2E023AF9-6DF7-C5DD-2B0F-E10C22D5AD2B}"/>
              </a:ext>
            </a:extLst>
          </p:cNvPr>
          <p:cNvSpPr>
            <a:spLocks noGrp="1"/>
          </p:cNvSpPr>
          <p:nvPr>
            <p:ph idx="4294967295"/>
          </p:nvPr>
        </p:nvSpPr>
        <p:spPr>
          <a:xfrm>
            <a:off x="577969" y="1171635"/>
            <a:ext cx="8031191" cy="4874178"/>
          </a:xfrm>
          <a:prstGeom prst="rect">
            <a:avLst/>
          </a:prstGeom>
        </p:spPr>
        <p:txBody>
          <a:bodyPr/>
          <a:lstStyle/>
          <a:p>
            <a:endParaRPr lang="en-NZ"/>
          </a:p>
        </p:txBody>
      </p:sp>
      <p:pic>
        <p:nvPicPr>
          <p:cNvPr id="6" name="Picture 5" descr="1">
            <a:extLst>
              <a:ext uri="{FF2B5EF4-FFF2-40B4-BE49-F238E27FC236}">
                <a16:creationId xmlns:a16="http://schemas.microsoft.com/office/drawing/2014/main" id="{A8D12BFB-AFFC-B704-B28B-45AD20D6A484}"/>
              </a:ext>
            </a:extLst>
          </p:cNvPr>
          <p:cNvPicPr>
            <a:picLocks noChangeAspect="1"/>
          </p:cNvPicPr>
          <p:nvPr/>
        </p:nvPicPr>
        <p:blipFill>
          <a:blip r:embed="rId3"/>
          <a:srcRect b="46949"/>
          <a:stretch>
            <a:fillRect/>
          </a:stretch>
        </p:blipFill>
        <p:spPr>
          <a:xfrm>
            <a:off x="0" y="0"/>
            <a:ext cx="9144000" cy="6858000"/>
          </a:xfrm>
          <a:prstGeom prst="rect">
            <a:avLst/>
          </a:prstGeom>
        </p:spPr>
      </p:pic>
      <p:sp>
        <p:nvSpPr>
          <p:cNvPr id="7" name="Title 1">
            <a:extLst>
              <a:ext uri="{FF2B5EF4-FFF2-40B4-BE49-F238E27FC236}">
                <a16:creationId xmlns:a16="http://schemas.microsoft.com/office/drawing/2014/main" id="{6FE49242-5454-F820-FA4A-218EA49CD38F}"/>
              </a:ext>
            </a:extLst>
          </p:cNvPr>
          <p:cNvSpPr txBox="1">
            <a:spLocks/>
          </p:cNvSpPr>
          <p:nvPr/>
        </p:nvSpPr>
        <p:spPr>
          <a:xfrm>
            <a:off x="577969" y="80379"/>
            <a:ext cx="7202092" cy="2667000"/>
          </a:xfrm>
          <a:prstGeom prst="rect">
            <a:avLst/>
          </a:prstGeom>
        </p:spPr>
        <p:txBody>
          <a:bodyPr vert="horz" lIns="91440" tIns="45720" rIns="91440" bIns="45720" rtlCol="0" anchor="ctr">
            <a:normAutofit/>
          </a:bodyPr>
          <a:lstStyle>
            <a:lvl1pPr algn="l" defTabSz="685800" rtl="0" eaLnBrk="1" latinLnBrk="0" hangingPunct="1">
              <a:lnSpc>
                <a:spcPct val="100000"/>
              </a:lnSpc>
              <a:spcBef>
                <a:spcPct val="0"/>
              </a:spcBef>
              <a:buNone/>
              <a:defRPr sz="3600" kern="1200">
                <a:solidFill>
                  <a:schemeClr val="accent2">
                    <a:lumMod val="50000"/>
                  </a:schemeClr>
                </a:solidFill>
                <a:latin typeface="+mj-lt"/>
                <a:ea typeface="+mj-ea"/>
                <a:cs typeface="+mj-cs"/>
              </a:defRPr>
            </a:lvl1pPr>
          </a:lstStyle>
          <a:p>
            <a:r>
              <a:rPr lang="en-US" sz="4000" b="1" dirty="0">
                <a:solidFill>
                  <a:schemeClr val="bg1"/>
                </a:solidFill>
              </a:rPr>
              <a:t>Palau Seabird Survey &amp; Monitoring Workshop</a:t>
            </a:r>
          </a:p>
        </p:txBody>
      </p:sp>
      <p:sp>
        <p:nvSpPr>
          <p:cNvPr id="5" name="TextBox 4">
            <a:extLst>
              <a:ext uri="{FF2B5EF4-FFF2-40B4-BE49-F238E27FC236}">
                <a16:creationId xmlns:a16="http://schemas.microsoft.com/office/drawing/2014/main" id="{6C73C096-544D-33A9-0440-6D10992ABD03}"/>
              </a:ext>
            </a:extLst>
          </p:cNvPr>
          <p:cNvSpPr txBox="1"/>
          <p:nvPr/>
        </p:nvSpPr>
        <p:spPr>
          <a:xfrm>
            <a:off x="534840" y="3201021"/>
            <a:ext cx="6210517" cy="2246769"/>
          </a:xfrm>
          <a:prstGeom prst="rect">
            <a:avLst/>
          </a:prstGeom>
          <a:noFill/>
        </p:spPr>
        <p:txBody>
          <a:bodyPr wrap="square">
            <a:spAutoFit/>
          </a:bodyPr>
          <a:lstStyle/>
          <a:p>
            <a:r>
              <a:rPr lang="en-US" sz="2800" dirty="0">
                <a:solidFill>
                  <a:schemeClr val="bg1"/>
                </a:solidFill>
              </a:rPr>
              <a:t>Koror, 26-30 October 2026</a:t>
            </a:r>
          </a:p>
          <a:p>
            <a:endParaRPr lang="en-US" sz="2800" dirty="0">
              <a:solidFill>
                <a:schemeClr val="bg1"/>
              </a:solidFill>
            </a:endParaRPr>
          </a:p>
          <a:p>
            <a:r>
              <a:rPr lang="en-US" sz="2800" dirty="0"/>
              <a:t>Ray Pierce, Eco Oceania</a:t>
            </a:r>
          </a:p>
          <a:p>
            <a:r>
              <a:rPr lang="en-US" sz="2800" dirty="0"/>
              <a:t>Monica Gruber, Pacific Biosecurity</a:t>
            </a:r>
          </a:p>
          <a:p>
            <a:r>
              <a:rPr lang="en-US" sz="2800" dirty="0"/>
              <a:t>Etienne Delattre, SPREP</a:t>
            </a:r>
          </a:p>
        </p:txBody>
      </p:sp>
    </p:spTree>
    <p:extLst>
      <p:ext uri="{BB962C8B-B14F-4D97-AF65-F5344CB8AC3E}">
        <p14:creationId xmlns:p14="http://schemas.microsoft.com/office/powerpoint/2010/main" val="233303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C6FAB-A38B-52F2-BB3A-7C6EEF4F669E}"/>
              </a:ext>
            </a:extLst>
          </p:cNvPr>
          <p:cNvSpPr>
            <a:spLocks noGrp="1"/>
          </p:cNvSpPr>
          <p:nvPr>
            <p:ph type="title"/>
          </p:nvPr>
        </p:nvSpPr>
        <p:spPr/>
        <p:txBody>
          <a:bodyPr/>
          <a:lstStyle/>
          <a:p>
            <a:r>
              <a:rPr lang="en-US" dirty="0"/>
              <a:t>Introductions</a:t>
            </a:r>
            <a:endParaRPr lang="en-NZ" dirty="0"/>
          </a:p>
        </p:txBody>
      </p:sp>
      <p:sp>
        <p:nvSpPr>
          <p:cNvPr id="3" name="Content Placeholder 2">
            <a:extLst>
              <a:ext uri="{FF2B5EF4-FFF2-40B4-BE49-F238E27FC236}">
                <a16:creationId xmlns:a16="http://schemas.microsoft.com/office/drawing/2014/main" id="{97634D4C-9198-D97F-5204-8DA3D2FC3204}"/>
              </a:ext>
            </a:extLst>
          </p:cNvPr>
          <p:cNvSpPr>
            <a:spLocks noGrp="1"/>
          </p:cNvSpPr>
          <p:nvPr>
            <p:ph idx="1"/>
          </p:nvPr>
        </p:nvSpPr>
        <p:spPr>
          <a:xfrm>
            <a:off x="577969" y="1171635"/>
            <a:ext cx="5847545" cy="4874178"/>
          </a:xfrm>
        </p:spPr>
        <p:txBody>
          <a:bodyPr/>
          <a:lstStyle/>
          <a:p>
            <a:pPr marL="0" indent="0">
              <a:buNone/>
            </a:pPr>
            <a:r>
              <a:rPr lang="en-US" dirty="0"/>
              <a:t>Ray Pierce, </a:t>
            </a:r>
            <a:r>
              <a:rPr lang="en-US" dirty="0" err="1"/>
              <a:t>EcoOceania</a:t>
            </a:r>
            <a:endParaRPr lang="en-US" dirty="0"/>
          </a:p>
          <a:p>
            <a:pPr marL="0" indent="0">
              <a:buNone/>
            </a:pPr>
            <a:endParaRPr lang="en-US" dirty="0"/>
          </a:p>
          <a:p>
            <a:pPr marL="0" indent="0">
              <a:buNone/>
            </a:pPr>
            <a:endParaRPr lang="en-US" dirty="0"/>
          </a:p>
          <a:p>
            <a:pPr marL="0" indent="0">
              <a:buNone/>
            </a:pPr>
            <a:r>
              <a:rPr lang="en-US" dirty="0"/>
              <a:t>Monica Gruber, Pacific Biosecurity</a:t>
            </a:r>
          </a:p>
          <a:p>
            <a:pPr marL="0" indent="0">
              <a:buNone/>
            </a:pPr>
            <a:endParaRPr lang="en-US" dirty="0"/>
          </a:p>
          <a:p>
            <a:pPr marL="0" indent="0">
              <a:buNone/>
            </a:pPr>
            <a:endParaRPr lang="en-US" dirty="0"/>
          </a:p>
          <a:p>
            <a:pPr marL="0" indent="0">
              <a:buNone/>
            </a:pPr>
            <a:r>
              <a:rPr lang="en-US" dirty="0"/>
              <a:t>Etienne Delattre, SPREP</a:t>
            </a:r>
            <a:endParaRPr lang="en-NZ" dirty="0"/>
          </a:p>
        </p:txBody>
      </p:sp>
      <p:pic>
        <p:nvPicPr>
          <p:cNvPr id="5" name="Picture 4">
            <a:extLst>
              <a:ext uri="{FF2B5EF4-FFF2-40B4-BE49-F238E27FC236}">
                <a16:creationId xmlns:a16="http://schemas.microsoft.com/office/drawing/2014/main" id="{3E76752B-FA32-5171-F660-22E98CC4FDB9}"/>
              </a:ext>
            </a:extLst>
          </p:cNvPr>
          <p:cNvPicPr>
            <a:picLocks noChangeAspect="1"/>
          </p:cNvPicPr>
          <p:nvPr/>
        </p:nvPicPr>
        <p:blipFill>
          <a:blip r:embed="rId3"/>
          <a:srcRect l="37556" t="54783" r="57304" b="34378"/>
          <a:stretch>
            <a:fillRect/>
          </a:stretch>
        </p:blipFill>
        <p:spPr>
          <a:xfrm>
            <a:off x="6767385" y="4245186"/>
            <a:ext cx="1449867" cy="1643232"/>
          </a:xfrm>
          <a:prstGeom prst="rect">
            <a:avLst/>
          </a:prstGeom>
        </p:spPr>
      </p:pic>
      <p:pic>
        <p:nvPicPr>
          <p:cNvPr id="6" name="Picture 5" descr="Picture">
            <a:extLst>
              <a:ext uri="{FF2B5EF4-FFF2-40B4-BE49-F238E27FC236}">
                <a16:creationId xmlns:a16="http://schemas.microsoft.com/office/drawing/2014/main" id="{39286012-CC1F-7BB9-A65D-908B33CCF86F}"/>
              </a:ext>
            </a:extLst>
          </p:cNvPr>
          <p:cNvPicPr>
            <a:picLocks noChangeAspect="1"/>
          </p:cNvPicPr>
          <p:nvPr/>
        </p:nvPicPr>
        <p:blipFill>
          <a:blip r:embed="rId4"/>
          <a:stretch>
            <a:fillRect/>
          </a:stretch>
        </p:blipFill>
        <p:spPr>
          <a:xfrm>
            <a:off x="6767386" y="2358907"/>
            <a:ext cx="1449866" cy="1777576"/>
          </a:xfrm>
          <a:prstGeom prst="rect">
            <a:avLst/>
          </a:prstGeom>
        </p:spPr>
      </p:pic>
      <p:pic>
        <p:nvPicPr>
          <p:cNvPr id="7" name="Picture 6" descr="Picture">
            <a:extLst>
              <a:ext uri="{FF2B5EF4-FFF2-40B4-BE49-F238E27FC236}">
                <a16:creationId xmlns:a16="http://schemas.microsoft.com/office/drawing/2014/main" id="{516BF207-BB53-4B91-9EB9-A9079CD2685F}"/>
              </a:ext>
            </a:extLst>
          </p:cNvPr>
          <p:cNvPicPr>
            <a:picLocks noChangeAspect="1"/>
          </p:cNvPicPr>
          <p:nvPr/>
        </p:nvPicPr>
        <p:blipFill>
          <a:blip r:embed="rId5"/>
          <a:srcRect l="68924" t="20090" r="12154" b="60691"/>
          <a:stretch>
            <a:fillRect/>
          </a:stretch>
        </p:blipFill>
        <p:spPr>
          <a:xfrm>
            <a:off x="6767385" y="409104"/>
            <a:ext cx="1449866" cy="1841100"/>
          </a:xfrm>
          <a:prstGeom prst="rect">
            <a:avLst/>
          </a:prstGeom>
        </p:spPr>
      </p:pic>
    </p:spTree>
    <p:extLst>
      <p:ext uri="{BB962C8B-B14F-4D97-AF65-F5344CB8AC3E}">
        <p14:creationId xmlns:p14="http://schemas.microsoft.com/office/powerpoint/2010/main" val="212413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7CCF0-444A-B5B3-C33B-08F37BC4BB72}"/>
              </a:ext>
            </a:extLst>
          </p:cNvPr>
          <p:cNvSpPr>
            <a:spLocks noGrp="1"/>
          </p:cNvSpPr>
          <p:nvPr>
            <p:ph type="title"/>
          </p:nvPr>
        </p:nvSpPr>
        <p:spPr/>
        <p:txBody>
          <a:bodyPr>
            <a:normAutofit/>
          </a:bodyPr>
          <a:lstStyle/>
          <a:p>
            <a:r>
              <a:rPr lang="en-NZ" dirty="0"/>
              <a:t>Objectives of the workshop</a:t>
            </a:r>
          </a:p>
        </p:txBody>
      </p:sp>
      <p:sp>
        <p:nvSpPr>
          <p:cNvPr id="3" name="Content Placeholder 2">
            <a:extLst>
              <a:ext uri="{FF2B5EF4-FFF2-40B4-BE49-F238E27FC236}">
                <a16:creationId xmlns:a16="http://schemas.microsoft.com/office/drawing/2014/main" id="{E4AF3FBF-86E0-2469-4C2E-9D7E27608E53}"/>
              </a:ext>
            </a:extLst>
          </p:cNvPr>
          <p:cNvSpPr>
            <a:spLocks noGrp="1"/>
          </p:cNvSpPr>
          <p:nvPr>
            <p:ph idx="4294967295"/>
          </p:nvPr>
        </p:nvSpPr>
        <p:spPr>
          <a:xfrm>
            <a:off x="577969" y="1171635"/>
            <a:ext cx="8031191" cy="4874178"/>
          </a:xfrm>
        </p:spPr>
        <p:txBody>
          <a:bodyPr>
            <a:normAutofit/>
          </a:bodyPr>
          <a:lstStyle/>
          <a:p>
            <a:pPr marL="548640" indent="-514350">
              <a:buFont typeface="+mj-lt"/>
              <a:buAutoNum type="arabicPeriod"/>
            </a:pPr>
            <a:r>
              <a:rPr lang="en-US" dirty="0"/>
              <a:t>Familiarization with</a:t>
            </a:r>
          </a:p>
          <a:p>
            <a:pPr marL="836640" lvl="1" indent="-514350"/>
            <a:r>
              <a:rPr lang="en-US" dirty="0"/>
              <a:t>Seabird biology, ecology and threats</a:t>
            </a:r>
          </a:p>
          <a:p>
            <a:pPr marL="836640" lvl="1" indent="-514350"/>
            <a:r>
              <a:rPr lang="en-US" dirty="0"/>
              <a:t>Seabirds in Palau</a:t>
            </a:r>
          </a:p>
          <a:p>
            <a:pPr marL="548640" indent="-514350">
              <a:buFont typeface="+mj-lt"/>
              <a:buAutoNum type="arabicPeriod"/>
            </a:pPr>
            <a:r>
              <a:rPr lang="en-US" dirty="0"/>
              <a:t>Understanding of basic survey methods on-land and at-sea</a:t>
            </a:r>
          </a:p>
          <a:p>
            <a:pPr marL="548640" indent="-514350">
              <a:buFont typeface="+mj-lt"/>
              <a:buAutoNum type="arabicPeriod"/>
            </a:pPr>
            <a:r>
              <a:rPr lang="en-US" dirty="0"/>
              <a:t>Practical surveying on-land and at-sea </a:t>
            </a:r>
          </a:p>
          <a:p>
            <a:pPr marL="548640" indent="-514350">
              <a:buFont typeface="+mj-lt"/>
              <a:buAutoNum type="arabicPeriod"/>
            </a:pPr>
            <a:r>
              <a:rPr lang="en-US" dirty="0"/>
              <a:t>Managing seabird data for Palau</a:t>
            </a:r>
          </a:p>
        </p:txBody>
      </p:sp>
    </p:spTree>
    <p:extLst>
      <p:ext uri="{BB962C8B-B14F-4D97-AF65-F5344CB8AC3E}">
        <p14:creationId xmlns:p14="http://schemas.microsoft.com/office/powerpoint/2010/main" val="2925371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DBBA-7A2E-663B-8B91-8D2E090F2F22}"/>
              </a:ext>
            </a:extLst>
          </p:cNvPr>
          <p:cNvSpPr>
            <a:spLocks noGrp="1"/>
          </p:cNvSpPr>
          <p:nvPr>
            <p:ph type="title"/>
          </p:nvPr>
        </p:nvSpPr>
        <p:spPr/>
        <p:txBody>
          <a:bodyPr>
            <a:normAutofit/>
          </a:bodyPr>
          <a:lstStyle/>
          <a:p>
            <a:r>
              <a:rPr lang="en-US" dirty="0"/>
              <a:t>The Pacific BioScapes programme</a:t>
            </a:r>
            <a:endParaRPr lang="en-NZ" dirty="0"/>
          </a:p>
        </p:txBody>
      </p:sp>
      <p:pic>
        <p:nvPicPr>
          <p:cNvPr id="4" name="Online Media 3" title="Introducing the EU/SPREP Pacific BioScapes Programme">
            <a:hlinkClick r:id="" action="ppaction://media"/>
            <a:extLst>
              <a:ext uri="{FF2B5EF4-FFF2-40B4-BE49-F238E27FC236}">
                <a16:creationId xmlns:a16="http://schemas.microsoft.com/office/drawing/2014/main" id="{9FAF8D93-F656-F119-1D25-E433FE540249}"/>
              </a:ext>
            </a:extLst>
          </p:cNvPr>
          <p:cNvPicPr>
            <a:picLocks noRot="1" noChangeAspect="1"/>
          </p:cNvPicPr>
          <p:nvPr>
            <a:videoFile r:link="rId1"/>
          </p:nvPr>
        </p:nvPicPr>
        <p:blipFill>
          <a:blip r:embed="rId4"/>
          <a:stretch>
            <a:fillRect/>
          </a:stretch>
        </p:blipFill>
        <p:spPr>
          <a:xfrm>
            <a:off x="263562" y="1080453"/>
            <a:ext cx="8630272" cy="4875504"/>
          </a:xfrm>
          <a:prstGeom prst="rect">
            <a:avLst/>
          </a:prstGeom>
          <a:ln>
            <a:noFill/>
          </a:ln>
        </p:spPr>
      </p:pic>
    </p:spTree>
    <p:extLst>
      <p:ext uri="{BB962C8B-B14F-4D97-AF65-F5344CB8AC3E}">
        <p14:creationId xmlns:p14="http://schemas.microsoft.com/office/powerpoint/2010/main" val="36995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644C-B4F5-5788-95A5-4C134A3622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18751-0E8E-9B5B-E0C8-D57A1373397F}"/>
              </a:ext>
            </a:extLst>
          </p:cNvPr>
          <p:cNvSpPr>
            <a:spLocks noGrp="1"/>
          </p:cNvSpPr>
          <p:nvPr>
            <p:ph type="title"/>
          </p:nvPr>
        </p:nvSpPr>
        <p:spPr/>
        <p:txBody>
          <a:bodyPr>
            <a:normAutofit/>
          </a:bodyPr>
          <a:lstStyle/>
          <a:p>
            <a:r>
              <a:rPr lang="en-US" dirty="0"/>
              <a:t>The Palau seabird monitoring project</a:t>
            </a:r>
            <a:endParaRPr lang="en-NZ" dirty="0"/>
          </a:p>
        </p:txBody>
      </p:sp>
      <p:sp>
        <p:nvSpPr>
          <p:cNvPr id="3" name="Content Placeholder 2">
            <a:extLst>
              <a:ext uri="{FF2B5EF4-FFF2-40B4-BE49-F238E27FC236}">
                <a16:creationId xmlns:a16="http://schemas.microsoft.com/office/drawing/2014/main" id="{10ED6C11-417D-1353-FEF5-1C93C47286DA}"/>
              </a:ext>
            </a:extLst>
          </p:cNvPr>
          <p:cNvSpPr>
            <a:spLocks noGrp="1"/>
          </p:cNvSpPr>
          <p:nvPr>
            <p:ph idx="4294967295"/>
          </p:nvPr>
        </p:nvSpPr>
        <p:spPr>
          <a:xfrm>
            <a:off x="577969" y="1171635"/>
            <a:ext cx="8315864" cy="4874178"/>
          </a:xfrm>
          <a:prstGeom prst="rect">
            <a:avLst/>
          </a:prstGeom>
        </p:spPr>
        <p:txBody>
          <a:bodyPr/>
          <a:lstStyle/>
          <a:p>
            <a:pPr marL="0" indent="0">
              <a:buNone/>
            </a:pPr>
            <a:r>
              <a:rPr lang="en-US" dirty="0"/>
              <a:t>Objective</a:t>
            </a:r>
          </a:p>
          <a:p>
            <a:r>
              <a:rPr lang="en-US" dirty="0"/>
              <a:t>Deliver seabird monitoring training in Palau to government agencies, NGOs, CSOs, and tourism operators who are either </a:t>
            </a:r>
          </a:p>
          <a:p>
            <a:pPr lvl="1"/>
            <a:r>
              <a:rPr lang="en-US" dirty="0"/>
              <a:t>working on seabirds or </a:t>
            </a:r>
          </a:p>
          <a:p>
            <a:pPr lvl="1"/>
            <a:r>
              <a:rPr lang="en-US" dirty="0"/>
              <a:t>have field capacity and interest</a:t>
            </a:r>
          </a:p>
          <a:p>
            <a:r>
              <a:rPr lang="en-US" dirty="0"/>
              <a:t> Contributes to Pacific BioScapes’ Activity 2.1.5: </a:t>
            </a:r>
            <a:r>
              <a:rPr lang="en-US" i="1" dirty="0"/>
              <a:t>Increase site level management capacity of Palau’s Protected Areas Network</a:t>
            </a:r>
            <a:endParaRPr lang="en-NZ" i="1" dirty="0"/>
          </a:p>
        </p:txBody>
      </p:sp>
      <p:pic>
        <p:nvPicPr>
          <p:cNvPr id="4" name="Picture 3" descr="Palau seabirds">
            <a:extLst>
              <a:ext uri="{FF2B5EF4-FFF2-40B4-BE49-F238E27FC236}">
                <a16:creationId xmlns:a16="http://schemas.microsoft.com/office/drawing/2014/main" id="{538B4C73-AD37-78FC-0014-2A884E8E2241}"/>
              </a:ext>
            </a:extLst>
          </p:cNvPr>
          <p:cNvPicPr>
            <a:picLocks noChangeAspect="1"/>
          </p:cNvPicPr>
          <p:nvPr/>
        </p:nvPicPr>
        <p:blipFill>
          <a:blip r:embed="rId3"/>
          <a:stretch>
            <a:fillRect/>
          </a:stretch>
        </p:blipFill>
        <p:spPr>
          <a:xfrm>
            <a:off x="3115999" y="5306164"/>
            <a:ext cx="2912002" cy="739649"/>
          </a:xfrm>
          <a:prstGeom prst="rect">
            <a:avLst/>
          </a:prstGeom>
        </p:spPr>
      </p:pic>
    </p:spTree>
    <p:extLst>
      <p:ext uri="{BB962C8B-B14F-4D97-AF65-F5344CB8AC3E}">
        <p14:creationId xmlns:p14="http://schemas.microsoft.com/office/powerpoint/2010/main" val="326361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2DB1-DEE7-8201-B189-C4FADCC039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5716D-3568-8CAF-4684-5FEBFEDA60C0}"/>
              </a:ext>
            </a:extLst>
          </p:cNvPr>
          <p:cNvSpPr>
            <a:spLocks noGrp="1"/>
          </p:cNvSpPr>
          <p:nvPr>
            <p:ph type="title"/>
          </p:nvPr>
        </p:nvSpPr>
        <p:spPr>
          <a:xfrm>
            <a:off x="577970" y="265176"/>
            <a:ext cx="8566030" cy="821752"/>
          </a:xfrm>
        </p:spPr>
        <p:txBody>
          <a:bodyPr>
            <a:normAutofit fontScale="90000"/>
          </a:bodyPr>
          <a:lstStyle/>
          <a:p>
            <a:r>
              <a:rPr lang="en-US" dirty="0"/>
              <a:t>Pacific Seabirds Survey and Monitoring Manual</a:t>
            </a:r>
            <a:endParaRPr lang="en-NZ" dirty="0"/>
          </a:p>
        </p:txBody>
      </p:sp>
      <p:sp>
        <p:nvSpPr>
          <p:cNvPr id="3" name="Content Placeholder 2">
            <a:extLst>
              <a:ext uri="{FF2B5EF4-FFF2-40B4-BE49-F238E27FC236}">
                <a16:creationId xmlns:a16="http://schemas.microsoft.com/office/drawing/2014/main" id="{296185B0-99D4-A928-6A66-DBDC3C0DCFD5}"/>
              </a:ext>
            </a:extLst>
          </p:cNvPr>
          <p:cNvSpPr>
            <a:spLocks noGrp="1"/>
          </p:cNvSpPr>
          <p:nvPr>
            <p:ph idx="4294967295"/>
          </p:nvPr>
        </p:nvSpPr>
        <p:spPr>
          <a:xfrm>
            <a:off x="577969" y="1171635"/>
            <a:ext cx="4970215" cy="4874178"/>
          </a:xfrm>
        </p:spPr>
        <p:txBody>
          <a:bodyPr/>
          <a:lstStyle/>
          <a:p>
            <a:r>
              <a:rPr lang="en-NZ" sz="2600" dirty="0"/>
              <a:t>SPREP website </a:t>
            </a:r>
            <a:r>
              <a:rPr lang="en-NZ" sz="2600" dirty="0">
                <a:hlinkClick r:id="rId3"/>
              </a:rPr>
              <a:t>https://seabirds.pacificbiosecurity.co.nz/uploads/Pacific-seabird-manual.pdf</a:t>
            </a:r>
            <a:r>
              <a:rPr lang="en-NZ" sz="2600" dirty="0"/>
              <a:t> </a:t>
            </a:r>
          </a:p>
          <a:p>
            <a:r>
              <a:rPr lang="en-NZ" sz="2600" dirty="0"/>
              <a:t>Website for this workshop  </a:t>
            </a:r>
            <a:r>
              <a:rPr lang="en-NZ" sz="2600" dirty="0">
                <a:hlinkClick r:id="rId4"/>
              </a:rPr>
              <a:t>https://seabirds.pacificbiosecurity.co.nz/</a:t>
            </a:r>
            <a:r>
              <a:rPr lang="en-NZ" sz="2600" dirty="0"/>
              <a:t> </a:t>
            </a:r>
          </a:p>
        </p:txBody>
      </p:sp>
      <p:pic>
        <p:nvPicPr>
          <p:cNvPr id="5" name="Picture 4">
            <a:extLst>
              <a:ext uri="{FF2B5EF4-FFF2-40B4-BE49-F238E27FC236}">
                <a16:creationId xmlns:a16="http://schemas.microsoft.com/office/drawing/2014/main" id="{C154B643-7A1C-599C-0414-26F55CCF807C}"/>
              </a:ext>
            </a:extLst>
          </p:cNvPr>
          <p:cNvPicPr>
            <a:picLocks noChangeAspect="1"/>
          </p:cNvPicPr>
          <p:nvPr/>
        </p:nvPicPr>
        <p:blipFill>
          <a:blip r:embed="rId5"/>
          <a:stretch>
            <a:fillRect/>
          </a:stretch>
        </p:blipFill>
        <p:spPr>
          <a:xfrm>
            <a:off x="3002693" y="3690410"/>
            <a:ext cx="2167212" cy="2167212"/>
          </a:xfrm>
          <a:prstGeom prst="rect">
            <a:avLst/>
          </a:prstGeom>
        </p:spPr>
      </p:pic>
      <p:pic>
        <p:nvPicPr>
          <p:cNvPr id="6" name="Picture 5" descr="seabirds manual cover">
            <a:extLst>
              <a:ext uri="{FF2B5EF4-FFF2-40B4-BE49-F238E27FC236}">
                <a16:creationId xmlns:a16="http://schemas.microsoft.com/office/drawing/2014/main" id="{3C784C9C-29A2-4584-934B-5EB213FA8E7B}"/>
              </a:ext>
            </a:extLst>
          </p:cNvPr>
          <p:cNvPicPr>
            <a:picLocks noChangeAspect="1"/>
          </p:cNvPicPr>
          <p:nvPr/>
        </p:nvPicPr>
        <p:blipFill>
          <a:blip r:embed="rId6"/>
          <a:stretch>
            <a:fillRect/>
          </a:stretch>
        </p:blipFill>
        <p:spPr>
          <a:xfrm>
            <a:off x="5634681" y="1171635"/>
            <a:ext cx="3310948" cy="4685986"/>
          </a:xfrm>
          <a:prstGeom prst="rect">
            <a:avLst/>
          </a:prstGeom>
        </p:spPr>
      </p:pic>
    </p:spTree>
    <p:extLst>
      <p:ext uri="{BB962C8B-B14F-4D97-AF65-F5344CB8AC3E}">
        <p14:creationId xmlns:p14="http://schemas.microsoft.com/office/powerpoint/2010/main" val="565323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CB81F-7A23-04A5-B3C0-119885571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D648E-A6B3-0D52-3052-20AB739864B5}"/>
              </a:ext>
            </a:extLst>
          </p:cNvPr>
          <p:cNvSpPr>
            <a:spLocks noGrp="1"/>
          </p:cNvSpPr>
          <p:nvPr>
            <p:ph type="title"/>
          </p:nvPr>
        </p:nvSpPr>
        <p:spPr/>
        <p:txBody>
          <a:bodyPr>
            <a:normAutofit/>
          </a:bodyPr>
          <a:lstStyle/>
          <a:p>
            <a:r>
              <a:rPr lang="en-US" dirty="0"/>
              <a:t>Overview of the three-day workshop</a:t>
            </a:r>
            <a:endParaRPr lang="en-NZ" dirty="0"/>
          </a:p>
        </p:txBody>
      </p:sp>
      <p:sp>
        <p:nvSpPr>
          <p:cNvPr id="3" name="Content Placeholder 2">
            <a:extLst>
              <a:ext uri="{FF2B5EF4-FFF2-40B4-BE49-F238E27FC236}">
                <a16:creationId xmlns:a16="http://schemas.microsoft.com/office/drawing/2014/main" id="{ADA6A8FB-6B44-B14A-DA3D-1F9E31E26B29}"/>
              </a:ext>
            </a:extLst>
          </p:cNvPr>
          <p:cNvSpPr>
            <a:spLocks noGrp="1"/>
          </p:cNvSpPr>
          <p:nvPr>
            <p:ph idx="4294967295"/>
          </p:nvPr>
        </p:nvSpPr>
        <p:spPr>
          <a:xfrm>
            <a:off x="577969" y="1171635"/>
            <a:ext cx="8208222" cy="4874178"/>
          </a:xfrm>
          <a:prstGeom prst="rect">
            <a:avLst/>
          </a:prstGeom>
        </p:spPr>
        <p:txBody>
          <a:bodyPr>
            <a:noAutofit/>
          </a:bodyPr>
          <a:lstStyle/>
          <a:p>
            <a:r>
              <a:rPr lang="en-NZ" sz="2600" dirty="0"/>
              <a:t>Day 1 covers Parts 1-3 of the Pacific Seabirds Surveying and Monitoring Manual</a:t>
            </a:r>
          </a:p>
          <a:p>
            <a:pPr lvl="1"/>
            <a:r>
              <a:rPr lang="en-US" dirty="0"/>
              <a:t>Part 1: Introduction to seabirds</a:t>
            </a:r>
          </a:p>
          <a:p>
            <a:pPr lvl="1"/>
            <a:r>
              <a:rPr lang="en-NZ" dirty="0"/>
              <a:t>Part 2: Survey tools &amp; types</a:t>
            </a:r>
          </a:p>
          <a:p>
            <a:pPr lvl="1"/>
            <a:r>
              <a:rPr lang="en-NZ" dirty="0"/>
              <a:t>Part 3: Measurement &amp; monitoring</a:t>
            </a:r>
          </a:p>
          <a:p>
            <a:r>
              <a:rPr lang="en-NZ" sz="2600" dirty="0"/>
              <a:t>Day 2 is a practical day to practice identifying seabirds and using survey tools</a:t>
            </a:r>
          </a:p>
          <a:p>
            <a:r>
              <a:rPr lang="en-NZ" sz="2600" dirty="0"/>
              <a:t>Day 3 </a:t>
            </a:r>
            <a:r>
              <a:rPr lang="en-US" sz="2600" dirty="0"/>
              <a:t>is intended to review the practical work and covers the last two parts of the Manual</a:t>
            </a:r>
          </a:p>
          <a:p>
            <a:pPr lvl="1"/>
            <a:r>
              <a:rPr lang="en-US" dirty="0"/>
              <a:t>Part 4: Managing data</a:t>
            </a:r>
          </a:p>
          <a:p>
            <a:pPr lvl="1"/>
            <a:r>
              <a:rPr lang="en-US" dirty="0"/>
              <a:t>Part 5: Resources</a:t>
            </a:r>
          </a:p>
        </p:txBody>
      </p:sp>
    </p:spTree>
    <p:extLst>
      <p:ext uri="{BB962C8B-B14F-4D97-AF65-F5344CB8AC3E}">
        <p14:creationId xmlns:p14="http://schemas.microsoft.com/office/powerpoint/2010/main" val="3005155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49B8-0E22-F290-6175-17CD30664637}"/>
              </a:ext>
            </a:extLst>
          </p:cNvPr>
          <p:cNvSpPr>
            <a:spLocks noGrp="1"/>
          </p:cNvSpPr>
          <p:nvPr>
            <p:ph type="title"/>
          </p:nvPr>
        </p:nvSpPr>
        <p:spPr/>
        <p:txBody>
          <a:bodyPr/>
          <a:lstStyle/>
          <a:p>
            <a:r>
              <a:rPr lang="en-US" dirty="0"/>
              <a:t>Mentimeter</a:t>
            </a:r>
            <a:endParaRPr lang="en-NZ" dirty="0"/>
          </a:p>
        </p:txBody>
      </p:sp>
      <p:sp>
        <p:nvSpPr>
          <p:cNvPr id="3" name="Content Placeholder 2">
            <a:extLst>
              <a:ext uri="{FF2B5EF4-FFF2-40B4-BE49-F238E27FC236}">
                <a16:creationId xmlns:a16="http://schemas.microsoft.com/office/drawing/2014/main" id="{7FA43A4A-8ADF-2E07-6DDF-10ACEF8BD7DE}"/>
              </a:ext>
            </a:extLst>
          </p:cNvPr>
          <p:cNvSpPr>
            <a:spLocks noGrp="1"/>
          </p:cNvSpPr>
          <p:nvPr>
            <p:ph idx="1"/>
          </p:nvPr>
        </p:nvSpPr>
        <p:spPr>
          <a:xfrm>
            <a:off x="577970" y="1171635"/>
            <a:ext cx="4982572" cy="4874178"/>
          </a:xfrm>
        </p:spPr>
        <p:txBody>
          <a:bodyPr>
            <a:normAutofit fontScale="92500" lnSpcReduction="10000"/>
          </a:bodyPr>
          <a:lstStyle/>
          <a:p>
            <a:r>
              <a:rPr lang="en-US" dirty="0"/>
              <a:t>Mentimeter is a way for people to share their views anonymously </a:t>
            </a:r>
          </a:p>
          <a:p>
            <a:r>
              <a:rPr lang="en-US" dirty="0"/>
              <a:t>We won’t know what your answers are, we only see the group results</a:t>
            </a:r>
          </a:p>
          <a:p>
            <a:r>
              <a:rPr lang="en-US" dirty="0"/>
              <a:t>We use Mentimeter to do some spot quizzes throughout the workshop</a:t>
            </a:r>
          </a:p>
          <a:p>
            <a:r>
              <a:rPr lang="en-US" dirty="0"/>
              <a:t>Let’s try it out…</a:t>
            </a:r>
          </a:p>
          <a:p>
            <a:r>
              <a:rPr lang="en-US" dirty="0"/>
              <a:t>Use your phone to scan this QR code</a:t>
            </a:r>
          </a:p>
        </p:txBody>
      </p:sp>
      <p:pic>
        <p:nvPicPr>
          <p:cNvPr id="4" name="Picture 3">
            <a:extLst>
              <a:ext uri="{FF2B5EF4-FFF2-40B4-BE49-F238E27FC236}">
                <a16:creationId xmlns:a16="http://schemas.microsoft.com/office/drawing/2014/main" id="{FDDC4600-B58D-CC5C-E6AE-1B399611AE42}"/>
              </a:ext>
            </a:extLst>
          </p:cNvPr>
          <p:cNvPicPr>
            <a:picLocks noChangeAspect="1"/>
          </p:cNvPicPr>
          <p:nvPr/>
        </p:nvPicPr>
        <p:blipFill>
          <a:blip r:embed="rId3"/>
          <a:stretch>
            <a:fillRect/>
          </a:stretch>
        </p:blipFill>
        <p:spPr>
          <a:xfrm>
            <a:off x="5785944" y="1688223"/>
            <a:ext cx="2883777" cy="2883777"/>
          </a:xfrm>
          <a:prstGeom prst="rect">
            <a:avLst/>
          </a:prstGeom>
        </p:spPr>
      </p:pic>
    </p:spTree>
    <p:extLst>
      <p:ext uri="{BB962C8B-B14F-4D97-AF65-F5344CB8AC3E}">
        <p14:creationId xmlns:p14="http://schemas.microsoft.com/office/powerpoint/2010/main" val="141018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B8ABB-EAB5-D7DB-1225-13B7805B15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D9BD93-0624-9400-7220-C67A0F0BE66A}"/>
              </a:ext>
            </a:extLst>
          </p:cNvPr>
          <p:cNvSpPr>
            <a:spLocks noGrp="1"/>
          </p:cNvSpPr>
          <p:nvPr>
            <p:ph type="title"/>
          </p:nvPr>
        </p:nvSpPr>
        <p:spPr/>
        <p:txBody>
          <a:bodyPr/>
          <a:lstStyle/>
          <a:p>
            <a:r>
              <a:rPr lang="en-NZ" dirty="0"/>
              <a:t>Mentimeter</a:t>
            </a:r>
          </a:p>
        </p:txBody>
      </p:sp>
      <p:sp>
        <p:nvSpPr>
          <p:cNvPr id="3" name="Content Placeholder 2">
            <a:extLst>
              <a:ext uri="{FF2B5EF4-FFF2-40B4-BE49-F238E27FC236}">
                <a16:creationId xmlns:a16="http://schemas.microsoft.com/office/drawing/2014/main" id="{49CE0EED-7C18-E33E-AEB8-DBC86FD7976E}"/>
              </a:ext>
            </a:extLst>
          </p:cNvPr>
          <p:cNvSpPr>
            <a:spLocks noGrp="1"/>
          </p:cNvSpPr>
          <p:nvPr>
            <p:ph idx="1"/>
          </p:nvPr>
        </p:nvSpPr>
        <p:spPr>
          <a:xfrm>
            <a:off x="457199" y="1229710"/>
            <a:ext cx="4997669" cy="4688982"/>
          </a:xfrm>
        </p:spPr>
        <p:txBody>
          <a:bodyPr>
            <a:normAutofit/>
          </a:bodyPr>
          <a:lstStyle/>
          <a:p>
            <a:pPr marL="474796" indent="-474796">
              <a:buFont typeface="+mj-lt"/>
              <a:buAutoNum type="arabicPeriod"/>
            </a:pPr>
            <a:r>
              <a:rPr lang="en-US" dirty="0"/>
              <a:t>What is your name?</a:t>
            </a:r>
          </a:p>
          <a:p>
            <a:pPr marL="474796" indent="-474796">
              <a:buFont typeface="+mj-lt"/>
              <a:buAutoNum type="arabicPeriod"/>
            </a:pPr>
            <a:r>
              <a:rPr lang="en-US" dirty="0"/>
              <a:t>What organization do you work for?</a:t>
            </a:r>
          </a:p>
          <a:p>
            <a:pPr marL="474796" indent="-474796">
              <a:buFont typeface="+mj-lt"/>
              <a:buAutoNum type="arabicPeriod"/>
            </a:pPr>
            <a:r>
              <a:rPr lang="en-US" dirty="0"/>
              <a:t>Have you surveyed seabirds before?</a:t>
            </a:r>
          </a:p>
          <a:p>
            <a:pPr marL="474796" indent="-474796">
              <a:buFont typeface="+mj-lt"/>
              <a:buAutoNum type="arabicPeriod"/>
            </a:pPr>
            <a:r>
              <a:rPr lang="en-US" dirty="0"/>
              <a:t>Have you surveyed other birds before?</a:t>
            </a:r>
          </a:p>
          <a:p>
            <a:pPr marL="474796" indent="-474796">
              <a:buFont typeface="+mj-lt"/>
              <a:buAutoNum type="arabicPeriod"/>
            </a:pPr>
            <a:r>
              <a:rPr lang="en-US" dirty="0"/>
              <a:t>What do you want to learn in this workshop?</a:t>
            </a:r>
          </a:p>
          <a:p>
            <a:pPr marL="474796" indent="-474796">
              <a:buFont typeface="+mj-lt"/>
              <a:buAutoNum type="arabicPeriod"/>
            </a:pPr>
            <a:endParaRPr lang="en-US" dirty="0"/>
          </a:p>
          <a:p>
            <a:endParaRPr lang="en-NZ" dirty="0"/>
          </a:p>
        </p:txBody>
      </p:sp>
      <p:sp>
        <p:nvSpPr>
          <p:cNvPr id="4" name="Slide Number Placeholder 3">
            <a:extLst>
              <a:ext uri="{FF2B5EF4-FFF2-40B4-BE49-F238E27FC236}">
                <a16:creationId xmlns:a16="http://schemas.microsoft.com/office/drawing/2014/main" id="{7DB34952-B91D-C300-AB79-016FD6D76A4C}"/>
              </a:ext>
            </a:extLst>
          </p:cNvPr>
          <p:cNvSpPr>
            <a:spLocks noGrp="1"/>
          </p:cNvSpPr>
          <p:nvPr>
            <p:ph type="sldNum" sz="quarter" idx="12"/>
          </p:nvPr>
        </p:nvSpPr>
        <p:spPr/>
        <p:txBody>
          <a:bodyPr/>
          <a:lstStyle/>
          <a:p>
            <a:fld id="{0ED95122-A112-0844-98BC-D2A9AE745818}" type="slidenum">
              <a:rPr lang="en-US" smtClean="0"/>
              <a:t>9</a:t>
            </a:fld>
            <a:endParaRPr lang="en-US" dirty="0"/>
          </a:p>
        </p:txBody>
      </p:sp>
      <p:pic>
        <p:nvPicPr>
          <p:cNvPr id="7" name="Picture 6">
            <a:extLst>
              <a:ext uri="{FF2B5EF4-FFF2-40B4-BE49-F238E27FC236}">
                <a16:creationId xmlns:a16="http://schemas.microsoft.com/office/drawing/2014/main" id="{A9FAD7D0-FAD4-BD58-359D-2A88D105CAFC}"/>
              </a:ext>
            </a:extLst>
          </p:cNvPr>
          <p:cNvPicPr>
            <a:picLocks noChangeAspect="1"/>
          </p:cNvPicPr>
          <p:nvPr/>
        </p:nvPicPr>
        <p:blipFill>
          <a:blip r:embed="rId2"/>
          <a:stretch>
            <a:fillRect/>
          </a:stretch>
        </p:blipFill>
        <p:spPr>
          <a:xfrm>
            <a:off x="5785944" y="1688223"/>
            <a:ext cx="2883777" cy="2883777"/>
          </a:xfrm>
          <a:prstGeom prst="rect">
            <a:avLst/>
          </a:prstGeom>
        </p:spPr>
      </p:pic>
    </p:spTree>
    <p:extLst>
      <p:ext uri="{BB962C8B-B14F-4D97-AF65-F5344CB8AC3E}">
        <p14:creationId xmlns:p14="http://schemas.microsoft.com/office/powerpoint/2010/main" val="393790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C9722-00B4-36FC-A138-437F14FD9589}"/>
              </a:ext>
            </a:extLst>
          </p:cNvPr>
          <p:cNvSpPr>
            <a:spLocks noGrp="1"/>
          </p:cNvSpPr>
          <p:nvPr>
            <p:ph type="title"/>
          </p:nvPr>
        </p:nvSpPr>
        <p:spPr/>
        <p:txBody>
          <a:bodyPr/>
          <a:lstStyle/>
          <a:p>
            <a:r>
              <a:rPr lang="en-NZ" dirty="0"/>
              <a:t>1) Parking lot</a:t>
            </a:r>
          </a:p>
        </p:txBody>
      </p:sp>
      <p:sp>
        <p:nvSpPr>
          <p:cNvPr id="3" name="Content Placeholder 2">
            <a:extLst>
              <a:ext uri="{FF2B5EF4-FFF2-40B4-BE49-F238E27FC236}">
                <a16:creationId xmlns:a16="http://schemas.microsoft.com/office/drawing/2014/main" id="{AE5D7475-71FA-D458-CA8F-317DCA5770A6}"/>
              </a:ext>
            </a:extLst>
          </p:cNvPr>
          <p:cNvSpPr>
            <a:spLocks noGrp="1"/>
          </p:cNvSpPr>
          <p:nvPr>
            <p:ph idx="1"/>
          </p:nvPr>
        </p:nvSpPr>
        <p:spPr>
          <a:xfrm>
            <a:off x="577969" y="2146299"/>
            <a:ext cx="8031191" cy="3899513"/>
          </a:xfrm>
        </p:spPr>
        <p:txBody>
          <a:bodyPr/>
          <a:lstStyle/>
          <a:p>
            <a:pPr marL="474796" indent="-474796">
              <a:buFont typeface="+mj-lt"/>
              <a:buAutoNum type="arabicPeriod"/>
            </a:pPr>
            <a:r>
              <a:rPr lang="en-NZ" sz="2585" dirty="0"/>
              <a:t>When you think of something you want to know more about, or have a question, write it on a post it note and stick it to the parking lot wall</a:t>
            </a:r>
          </a:p>
          <a:p>
            <a:pPr marL="474796" indent="-474796">
              <a:buFont typeface="+mj-lt"/>
              <a:buAutoNum type="arabicPeriod"/>
            </a:pPr>
            <a:r>
              <a:rPr lang="en-NZ" sz="2585" dirty="0"/>
              <a:t>We can discuss the notes after each break</a:t>
            </a:r>
            <a:endParaRPr lang="en-US" sz="2585" dirty="0"/>
          </a:p>
        </p:txBody>
      </p:sp>
      <p:sp>
        <p:nvSpPr>
          <p:cNvPr id="4" name="Slide Number Placeholder 3">
            <a:extLst>
              <a:ext uri="{FF2B5EF4-FFF2-40B4-BE49-F238E27FC236}">
                <a16:creationId xmlns:a16="http://schemas.microsoft.com/office/drawing/2014/main" id="{B669B0CD-ECF6-3E3C-B264-E10DBC488506}"/>
              </a:ext>
            </a:extLst>
          </p:cNvPr>
          <p:cNvSpPr>
            <a:spLocks noGrp="1"/>
          </p:cNvSpPr>
          <p:nvPr>
            <p:ph type="sldNum" sz="quarter" idx="12"/>
          </p:nvPr>
        </p:nvSpPr>
        <p:spPr/>
        <p:txBody>
          <a:bodyPr/>
          <a:lstStyle/>
          <a:p>
            <a:fld id="{0ED95122-A112-0844-98BC-D2A9AE745818}" type="slidenum">
              <a:rPr lang="en-US" smtClean="0"/>
              <a:t>10</a:t>
            </a:fld>
            <a:endParaRPr lang="en-US" dirty="0"/>
          </a:p>
        </p:txBody>
      </p:sp>
      <p:pic>
        <p:nvPicPr>
          <p:cNvPr id="6" name="Picture 5">
            <a:extLst>
              <a:ext uri="{FF2B5EF4-FFF2-40B4-BE49-F238E27FC236}">
                <a16:creationId xmlns:a16="http://schemas.microsoft.com/office/drawing/2014/main" id="{A8D6CC95-5222-5290-43E2-9FDF091F0CA2}"/>
              </a:ext>
            </a:extLst>
          </p:cNvPr>
          <p:cNvPicPr>
            <a:picLocks noChangeAspect="1"/>
          </p:cNvPicPr>
          <p:nvPr/>
        </p:nvPicPr>
        <p:blipFill>
          <a:blip r:embed="rId2"/>
          <a:srcRect l="6658" t="39920" r="1250" b="43642"/>
          <a:stretch>
            <a:fillRect/>
          </a:stretch>
        </p:blipFill>
        <p:spPr>
          <a:xfrm>
            <a:off x="685437" y="363684"/>
            <a:ext cx="7773126" cy="1040560"/>
          </a:xfrm>
          <a:prstGeom prst="rect">
            <a:avLst/>
          </a:prstGeom>
        </p:spPr>
      </p:pic>
    </p:spTree>
    <p:extLst>
      <p:ext uri="{BB962C8B-B14F-4D97-AF65-F5344CB8AC3E}">
        <p14:creationId xmlns:p14="http://schemas.microsoft.com/office/powerpoint/2010/main" val="189553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Day 1: Introduction to seabirds and seabird monitoring</a:t>
            </a:r>
          </a:p>
        </p:txBody>
      </p:sp>
      <p:sp>
        <p:nvSpPr>
          <p:cNvPr id="3" name="Subtitle 2"/>
          <p:cNvSpPr>
            <a:spLocks noGrp="1"/>
          </p:cNvSpPr>
          <p:nvPr>
            <p:ph type="subTitle" idx="1"/>
          </p:nvPr>
        </p:nvSpPr>
        <p:spPr/>
        <p:txBody>
          <a:bodyPr>
            <a:normAutofit/>
          </a:bodyPr>
          <a:lstStyle/>
          <a:p>
            <a:r>
              <a:rPr lang="en-US" sz="2400" dirty="0"/>
              <a:t>Ray Pierce and Monica Gruber</a:t>
            </a:r>
          </a:p>
        </p:txBody>
      </p:sp>
    </p:spTree>
    <p:extLst>
      <p:ext uri="{BB962C8B-B14F-4D97-AF65-F5344CB8AC3E}">
        <p14:creationId xmlns:p14="http://schemas.microsoft.com/office/powerpoint/2010/main" val="15039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88FC-666A-B61A-F1D6-037FCF26CF20}"/>
              </a:ext>
            </a:extLst>
          </p:cNvPr>
          <p:cNvSpPr>
            <a:spLocks noGrp="1"/>
          </p:cNvSpPr>
          <p:nvPr>
            <p:ph type="title"/>
          </p:nvPr>
        </p:nvSpPr>
        <p:spPr/>
        <p:txBody>
          <a:bodyPr/>
          <a:lstStyle/>
          <a:p>
            <a:r>
              <a:rPr lang="en-NZ" dirty="0"/>
              <a:t>Today’s topics</a:t>
            </a:r>
          </a:p>
        </p:txBody>
      </p:sp>
      <p:sp>
        <p:nvSpPr>
          <p:cNvPr id="3" name="Content Placeholder 2">
            <a:extLst>
              <a:ext uri="{FF2B5EF4-FFF2-40B4-BE49-F238E27FC236}">
                <a16:creationId xmlns:a16="http://schemas.microsoft.com/office/drawing/2014/main" id="{A0BDE062-F790-8DAB-2AFC-D7CA0C6FC94B}"/>
              </a:ext>
            </a:extLst>
          </p:cNvPr>
          <p:cNvSpPr>
            <a:spLocks noGrp="1"/>
          </p:cNvSpPr>
          <p:nvPr>
            <p:ph idx="4294967295"/>
          </p:nvPr>
        </p:nvSpPr>
        <p:spPr>
          <a:xfrm>
            <a:off x="577968" y="1171633"/>
            <a:ext cx="8566032" cy="5575155"/>
          </a:xfrm>
          <a:prstGeom prst="rect">
            <a:avLst/>
          </a:prstGeom>
        </p:spPr>
        <p:txBody>
          <a:bodyPr>
            <a:normAutofit/>
          </a:bodyPr>
          <a:lstStyle/>
          <a:p>
            <a:pPr marL="697230" lvl="1" indent="-457200">
              <a:buFont typeface="+mj-lt"/>
              <a:buAutoNum type="arabicPeriod"/>
            </a:pPr>
            <a:r>
              <a:rPr lang="en-US" sz="2800" dirty="0"/>
              <a:t>Part 1: Introduction to seabirds &amp; monitoring</a:t>
            </a:r>
          </a:p>
          <a:p>
            <a:pPr marL="697230" lvl="1" indent="-457200">
              <a:buFont typeface="+mj-lt"/>
              <a:buAutoNum type="arabicPeriod"/>
            </a:pPr>
            <a:r>
              <a:rPr lang="en-US" sz="2800" dirty="0"/>
              <a:t>Part 2: Survey tools &amp; types</a:t>
            </a:r>
          </a:p>
          <a:p>
            <a:pPr marL="697230" lvl="1" indent="-457200">
              <a:buFont typeface="+mj-lt"/>
              <a:buAutoNum type="arabicPeriod"/>
            </a:pPr>
            <a:r>
              <a:rPr lang="en-US" sz="2800" dirty="0"/>
              <a:t>Part 3: Measurement &amp; monitoring</a:t>
            </a:r>
          </a:p>
        </p:txBody>
      </p:sp>
      <p:pic>
        <p:nvPicPr>
          <p:cNvPr id="40" name="Picture 39">
            <a:extLst>
              <a:ext uri="{FF2B5EF4-FFF2-40B4-BE49-F238E27FC236}">
                <a16:creationId xmlns:a16="http://schemas.microsoft.com/office/drawing/2014/main" id="{155436D3-5E7E-46C7-9168-400B71847170}"/>
              </a:ext>
            </a:extLst>
          </p:cNvPr>
          <p:cNvPicPr>
            <a:picLocks noChangeAspect="1"/>
          </p:cNvPicPr>
          <p:nvPr/>
        </p:nvPicPr>
        <p:blipFill>
          <a:blip r:embed="rId3"/>
          <a:stretch>
            <a:fillRect/>
          </a:stretch>
        </p:blipFill>
        <p:spPr>
          <a:xfrm>
            <a:off x="1381615" y="2878787"/>
            <a:ext cx="6037870" cy="2948276"/>
          </a:xfrm>
          <a:prstGeom prst="rect">
            <a:avLst/>
          </a:prstGeom>
        </p:spPr>
      </p:pic>
    </p:spTree>
    <p:extLst>
      <p:ext uri="{BB962C8B-B14F-4D97-AF65-F5344CB8AC3E}">
        <p14:creationId xmlns:p14="http://schemas.microsoft.com/office/powerpoint/2010/main" val="741003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87EE-2B01-9EB5-2946-B93D8CF4D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C51C0-9C80-85D3-8E18-82EF5979A368}"/>
              </a:ext>
            </a:extLst>
          </p:cNvPr>
          <p:cNvSpPr>
            <a:spLocks noGrp="1"/>
          </p:cNvSpPr>
          <p:nvPr>
            <p:ph type="title"/>
          </p:nvPr>
        </p:nvSpPr>
        <p:spPr/>
        <p:txBody>
          <a:bodyPr>
            <a:normAutofit/>
          </a:bodyPr>
          <a:lstStyle/>
          <a:p>
            <a:r>
              <a:rPr lang="en-US" dirty="0"/>
              <a:t>Part 1: Introduction to seabirds</a:t>
            </a:r>
          </a:p>
        </p:txBody>
      </p:sp>
      <p:sp>
        <p:nvSpPr>
          <p:cNvPr id="3" name="Content Placeholder 2">
            <a:extLst>
              <a:ext uri="{FF2B5EF4-FFF2-40B4-BE49-F238E27FC236}">
                <a16:creationId xmlns:a16="http://schemas.microsoft.com/office/drawing/2014/main" id="{3B59CA17-DAA4-8D3F-9191-9EB89370C8F2}"/>
              </a:ext>
            </a:extLst>
          </p:cNvPr>
          <p:cNvSpPr>
            <a:spLocks noGrp="1"/>
          </p:cNvSpPr>
          <p:nvPr>
            <p:ph idx="4294967295"/>
          </p:nvPr>
        </p:nvSpPr>
        <p:spPr>
          <a:xfrm>
            <a:off x="577968" y="1171634"/>
            <a:ext cx="8350369" cy="5043635"/>
          </a:xfrm>
          <a:prstGeom prst="rect">
            <a:avLst/>
          </a:prstGeom>
        </p:spPr>
        <p:txBody>
          <a:bodyPr>
            <a:normAutofit/>
          </a:bodyPr>
          <a:lstStyle/>
          <a:p>
            <a:pPr marL="0" indent="0">
              <a:buNone/>
            </a:pPr>
            <a:r>
              <a:rPr lang="en-US" b="1" dirty="0"/>
              <a:t>1.1 	Seabirds</a:t>
            </a:r>
          </a:p>
          <a:p>
            <a:pPr marL="0" indent="0">
              <a:buNone/>
            </a:pPr>
            <a:r>
              <a:rPr lang="en-US" b="1" dirty="0"/>
              <a:t>1.2 	Why survey and monitor seabirds</a:t>
            </a:r>
          </a:p>
          <a:p>
            <a:pPr marL="0" indent="0">
              <a:buNone/>
            </a:pPr>
            <a:r>
              <a:rPr lang="en-US" b="1" dirty="0"/>
              <a:t>1.3 	Seabird-driven ecosystems</a:t>
            </a:r>
          </a:p>
          <a:p>
            <a:pPr marL="0" indent="0">
              <a:buNone/>
            </a:pPr>
            <a:r>
              <a:rPr lang="en-US" b="1" dirty="0"/>
              <a:t>1.4 	Seabirds of Oceania</a:t>
            </a:r>
          </a:p>
          <a:p>
            <a:pPr marL="0" indent="0">
              <a:buNone/>
            </a:pPr>
            <a:r>
              <a:rPr lang="en-US" b="1" dirty="0"/>
              <a:t>	Seabirds of Palau - identifications</a:t>
            </a:r>
          </a:p>
          <a:p>
            <a:pPr marL="0" indent="0">
              <a:buNone/>
            </a:pPr>
            <a:r>
              <a:rPr lang="en-US" dirty="0"/>
              <a:t>1.5 	Traditional knowledge and customs</a:t>
            </a:r>
          </a:p>
          <a:p>
            <a:pPr marL="0" indent="0">
              <a:buNone/>
            </a:pPr>
            <a:r>
              <a:rPr lang="en-US" b="1" dirty="0"/>
              <a:t>1.6 	Threats</a:t>
            </a:r>
          </a:p>
          <a:p>
            <a:pPr marL="0" indent="0">
              <a:buNone/>
            </a:pPr>
            <a:r>
              <a:rPr lang="en-US" dirty="0"/>
              <a:t>1.7 	Developing a survey &amp; monitoring programme</a:t>
            </a:r>
          </a:p>
          <a:p>
            <a:pPr marL="0" indent="0">
              <a:buNone/>
            </a:pPr>
            <a:r>
              <a:rPr lang="en-US" b="1" dirty="0"/>
              <a:t>1.8 	Working with communities</a:t>
            </a:r>
            <a:endParaRPr lang="en-NZ" b="1" dirty="0"/>
          </a:p>
        </p:txBody>
      </p:sp>
    </p:spTree>
    <p:extLst>
      <p:ext uri="{BB962C8B-B14F-4D97-AF65-F5344CB8AC3E}">
        <p14:creationId xmlns:p14="http://schemas.microsoft.com/office/powerpoint/2010/main" val="152210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2CC1B-03BE-1896-ACB9-41BBC9DD7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195FBB-D53B-5BCD-8E38-2050018DC57C}"/>
              </a:ext>
            </a:extLst>
          </p:cNvPr>
          <p:cNvSpPr>
            <a:spLocks noGrp="1"/>
          </p:cNvSpPr>
          <p:nvPr>
            <p:ph type="title"/>
          </p:nvPr>
        </p:nvSpPr>
        <p:spPr/>
        <p:txBody>
          <a:bodyPr>
            <a:normAutofit/>
          </a:bodyPr>
          <a:lstStyle/>
          <a:p>
            <a:r>
              <a:rPr lang="en-NZ" dirty="0"/>
              <a:t>The importance of seabirds </a:t>
            </a:r>
          </a:p>
        </p:txBody>
      </p:sp>
      <p:pic>
        <p:nvPicPr>
          <p:cNvPr id="4" name="Online Media 3" title="Science Animation: How Seabirds Secretly Fuel Coral Reefs">
            <a:hlinkClick r:id="" action="ppaction://media"/>
            <a:extLst>
              <a:ext uri="{FF2B5EF4-FFF2-40B4-BE49-F238E27FC236}">
                <a16:creationId xmlns:a16="http://schemas.microsoft.com/office/drawing/2014/main" id="{2EF9C8DA-A8B8-1E20-C7F1-01E1D4624992}"/>
              </a:ext>
            </a:extLst>
          </p:cNvPr>
          <p:cNvPicPr>
            <a:picLocks noRot="1" noChangeAspect="1"/>
          </p:cNvPicPr>
          <p:nvPr>
            <a:videoFile r:link="rId1"/>
          </p:nvPr>
        </p:nvPicPr>
        <p:blipFill>
          <a:blip r:embed="rId4"/>
          <a:stretch>
            <a:fillRect/>
          </a:stretch>
        </p:blipFill>
        <p:spPr>
          <a:xfrm>
            <a:off x="0" y="1246585"/>
            <a:ext cx="9144000" cy="5165725"/>
          </a:xfrm>
          <a:prstGeom prst="rect">
            <a:avLst/>
          </a:prstGeom>
        </p:spPr>
      </p:pic>
    </p:spTree>
    <p:extLst>
      <p:ext uri="{BB962C8B-B14F-4D97-AF65-F5344CB8AC3E}">
        <p14:creationId xmlns:p14="http://schemas.microsoft.com/office/powerpoint/2010/main" val="1828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14B8-5348-8EE0-8C4B-2D2AE91EF29E}"/>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07FBEBE1-9FB4-52B4-4FA0-A4E5A1B72852}"/>
              </a:ext>
            </a:extLst>
          </p:cNvPr>
          <p:cNvPicPr>
            <a:picLocks noChangeAspect="1"/>
          </p:cNvPicPr>
          <p:nvPr/>
        </p:nvPicPr>
        <p:blipFill>
          <a:blip r:embed="rId3"/>
          <a:stretch>
            <a:fillRect/>
          </a:stretch>
        </p:blipFill>
        <p:spPr>
          <a:xfrm>
            <a:off x="0" y="3794427"/>
            <a:ext cx="9144000" cy="2185138"/>
          </a:xfrm>
          <a:prstGeom prst="rect">
            <a:avLst/>
          </a:prstGeom>
        </p:spPr>
      </p:pic>
      <p:sp>
        <p:nvSpPr>
          <p:cNvPr id="2" name="Title 1">
            <a:extLst>
              <a:ext uri="{FF2B5EF4-FFF2-40B4-BE49-F238E27FC236}">
                <a16:creationId xmlns:a16="http://schemas.microsoft.com/office/drawing/2014/main" id="{48758956-A370-E4C4-40D2-0AEDB71C1241}"/>
              </a:ext>
            </a:extLst>
          </p:cNvPr>
          <p:cNvSpPr>
            <a:spLocks noGrp="1"/>
          </p:cNvSpPr>
          <p:nvPr>
            <p:ph type="title"/>
          </p:nvPr>
        </p:nvSpPr>
        <p:spPr/>
        <p:txBody>
          <a:bodyPr>
            <a:normAutofit/>
          </a:bodyPr>
          <a:lstStyle/>
          <a:p>
            <a:r>
              <a:rPr lang="en-NZ" dirty="0"/>
              <a:t>What are seabirds? </a:t>
            </a:r>
          </a:p>
        </p:txBody>
      </p:sp>
      <p:sp>
        <p:nvSpPr>
          <p:cNvPr id="3" name="Content Placeholder 2">
            <a:extLst>
              <a:ext uri="{FF2B5EF4-FFF2-40B4-BE49-F238E27FC236}">
                <a16:creationId xmlns:a16="http://schemas.microsoft.com/office/drawing/2014/main" id="{361C0BA6-2B15-9D15-B536-D60024BC80E5}"/>
              </a:ext>
            </a:extLst>
          </p:cNvPr>
          <p:cNvSpPr>
            <a:spLocks noGrp="1"/>
          </p:cNvSpPr>
          <p:nvPr>
            <p:ph idx="4294967295"/>
          </p:nvPr>
        </p:nvSpPr>
        <p:spPr>
          <a:xfrm>
            <a:off x="577969" y="1171635"/>
            <a:ext cx="8350370" cy="4874178"/>
          </a:xfrm>
          <a:prstGeom prst="rect">
            <a:avLst/>
          </a:prstGeom>
        </p:spPr>
        <p:txBody>
          <a:bodyPr/>
          <a:lstStyle/>
          <a:p>
            <a:r>
              <a:rPr lang="en-US" dirty="0"/>
              <a:t>Only 3% of birds are seabirds</a:t>
            </a:r>
          </a:p>
          <a:p>
            <a:r>
              <a:rPr lang="en-US" dirty="0"/>
              <a:t>They spend most of their lives in the marine environment but nest and breed on land</a:t>
            </a:r>
          </a:p>
          <a:p>
            <a:r>
              <a:rPr lang="en-US" dirty="0"/>
              <a:t>There are seven or eight different groups of seabird, and most of them are found in Palau </a:t>
            </a:r>
          </a:p>
          <a:p>
            <a:endParaRPr lang="en-US" dirty="0"/>
          </a:p>
          <a:p>
            <a:endParaRPr lang="en-NZ" dirty="0"/>
          </a:p>
        </p:txBody>
      </p:sp>
      <p:sp>
        <p:nvSpPr>
          <p:cNvPr id="18" name="TextBox 17">
            <a:extLst>
              <a:ext uri="{FF2B5EF4-FFF2-40B4-BE49-F238E27FC236}">
                <a16:creationId xmlns:a16="http://schemas.microsoft.com/office/drawing/2014/main" id="{DB7B5652-125E-228D-2D1F-C98D7B371C8E}"/>
              </a:ext>
            </a:extLst>
          </p:cNvPr>
          <p:cNvSpPr txBox="1"/>
          <p:nvPr/>
        </p:nvSpPr>
        <p:spPr>
          <a:xfrm>
            <a:off x="818351" y="3827395"/>
            <a:ext cx="1362874" cy="369332"/>
          </a:xfrm>
          <a:prstGeom prst="rect">
            <a:avLst/>
          </a:prstGeom>
          <a:noFill/>
        </p:spPr>
        <p:txBody>
          <a:bodyPr wrap="none" rtlCol="0">
            <a:spAutoFit/>
          </a:bodyPr>
          <a:lstStyle/>
          <a:p>
            <a:r>
              <a:rPr lang="en-NZ" dirty="0"/>
              <a:t>Albatrosses</a:t>
            </a:r>
          </a:p>
        </p:txBody>
      </p:sp>
      <p:sp>
        <p:nvSpPr>
          <p:cNvPr id="20" name="TextBox 19">
            <a:extLst>
              <a:ext uri="{FF2B5EF4-FFF2-40B4-BE49-F238E27FC236}">
                <a16:creationId xmlns:a16="http://schemas.microsoft.com/office/drawing/2014/main" id="{7B2DED1F-E1BA-B77D-7B3B-F940DA8523C6}"/>
              </a:ext>
            </a:extLst>
          </p:cNvPr>
          <p:cNvSpPr txBox="1"/>
          <p:nvPr/>
        </p:nvSpPr>
        <p:spPr>
          <a:xfrm>
            <a:off x="1130293" y="5591699"/>
            <a:ext cx="1600118" cy="369332"/>
          </a:xfrm>
          <a:prstGeom prst="rect">
            <a:avLst/>
          </a:prstGeom>
          <a:noFill/>
        </p:spPr>
        <p:txBody>
          <a:bodyPr wrap="none" rtlCol="0">
            <a:spAutoFit/>
          </a:bodyPr>
          <a:lstStyle/>
          <a:p>
            <a:r>
              <a:rPr lang="en-NZ" dirty="0"/>
              <a:t>Storm-petrels</a:t>
            </a:r>
          </a:p>
        </p:txBody>
      </p:sp>
      <p:sp>
        <p:nvSpPr>
          <p:cNvPr id="22" name="TextBox 21">
            <a:extLst>
              <a:ext uri="{FF2B5EF4-FFF2-40B4-BE49-F238E27FC236}">
                <a16:creationId xmlns:a16="http://schemas.microsoft.com/office/drawing/2014/main" id="{95A81117-AF1F-EA69-0E6A-B7F8E30105CA}"/>
              </a:ext>
            </a:extLst>
          </p:cNvPr>
          <p:cNvSpPr txBox="1"/>
          <p:nvPr/>
        </p:nvSpPr>
        <p:spPr>
          <a:xfrm>
            <a:off x="6098808" y="5629073"/>
            <a:ext cx="1435008" cy="369332"/>
          </a:xfrm>
          <a:prstGeom prst="rect">
            <a:avLst/>
          </a:prstGeom>
          <a:noFill/>
        </p:spPr>
        <p:txBody>
          <a:bodyPr wrap="none" rtlCol="0">
            <a:spAutoFit/>
          </a:bodyPr>
          <a:lstStyle/>
          <a:p>
            <a:r>
              <a:rPr lang="en-NZ" dirty="0"/>
              <a:t>Frigatebirds</a:t>
            </a:r>
          </a:p>
        </p:txBody>
      </p:sp>
      <p:sp>
        <p:nvSpPr>
          <p:cNvPr id="24" name="TextBox 23">
            <a:extLst>
              <a:ext uri="{FF2B5EF4-FFF2-40B4-BE49-F238E27FC236}">
                <a16:creationId xmlns:a16="http://schemas.microsoft.com/office/drawing/2014/main" id="{EF96234F-BA9E-947D-B00A-51429EA05599}"/>
              </a:ext>
            </a:extLst>
          </p:cNvPr>
          <p:cNvSpPr txBox="1"/>
          <p:nvPr/>
        </p:nvSpPr>
        <p:spPr>
          <a:xfrm>
            <a:off x="7920146" y="5407033"/>
            <a:ext cx="994183" cy="369332"/>
          </a:xfrm>
          <a:prstGeom prst="rect">
            <a:avLst/>
          </a:prstGeom>
          <a:noFill/>
        </p:spPr>
        <p:txBody>
          <a:bodyPr wrap="none" rtlCol="0">
            <a:spAutoFit/>
          </a:bodyPr>
          <a:lstStyle/>
          <a:p>
            <a:r>
              <a:rPr lang="en-NZ" dirty="0"/>
              <a:t>Boobies</a:t>
            </a:r>
          </a:p>
        </p:txBody>
      </p:sp>
      <p:sp>
        <p:nvSpPr>
          <p:cNvPr id="26" name="TextBox 25">
            <a:extLst>
              <a:ext uri="{FF2B5EF4-FFF2-40B4-BE49-F238E27FC236}">
                <a16:creationId xmlns:a16="http://schemas.microsoft.com/office/drawing/2014/main" id="{5BE941B9-D79D-EE27-CE9E-354AD7446265}"/>
              </a:ext>
            </a:extLst>
          </p:cNvPr>
          <p:cNvSpPr txBox="1"/>
          <p:nvPr/>
        </p:nvSpPr>
        <p:spPr>
          <a:xfrm>
            <a:off x="7622967" y="4139742"/>
            <a:ext cx="1374094" cy="369332"/>
          </a:xfrm>
          <a:prstGeom prst="rect">
            <a:avLst/>
          </a:prstGeom>
          <a:noFill/>
        </p:spPr>
        <p:txBody>
          <a:bodyPr wrap="none" rtlCol="0">
            <a:spAutoFit/>
          </a:bodyPr>
          <a:lstStyle/>
          <a:p>
            <a:r>
              <a:rPr lang="en-NZ" dirty="0"/>
              <a:t>Tropicbirds</a:t>
            </a:r>
          </a:p>
        </p:txBody>
      </p:sp>
      <p:sp>
        <p:nvSpPr>
          <p:cNvPr id="30" name="TextBox 29">
            <a:extLst>
              <a:ext uri="{FF2B5EF4-FFF2-40B4-BE49-F238E27FC236}">
                <a16:creationId xmlns:a16="http://schemas.microsoft.com/office/drawing/2014/main" id="{459D53E9-491E-8C45-8FB0-55BE595CB4AC}"/>
              </a:ext>
            </a:extLst>
          </p:cNvPr>
          <p:cNvSpPr txBox="1"/>
          <p:nvPr/>
        </p:nvSpPr>
        <p:spPr>
          <a:xfrm>
            <a:off x="4958030" y="4709547"/>
            <a:ext cx="1926094" cy="369332"/>
          </a:xfrm>
          <a:prstGeom prst="rect">
            <a:avLst/>
          </a:prstGeom>
          <a:noFill/>
        </p:spPr>
        <p:txBody>
          <a:bodyPr wrap="square" rtlCol="0">
            <a:spAutoFit/>
          </a:bodyPr>
          <a:lstStyle/>
          <a:p>
            <a:r>
              <a:rPr lang="en-NZ" dirty="0"/>
              <a:t>Terns &amp; noddies</a:t>
            </a:r>
          </a:p>
        </p:txBody>
      </p:sp>
      <p:sp>
        <p:nvSpPr>
          <p:cNvPr id="32" name="TextBox 31">
            <a:extLst>
              <a:ext uri="{FF2B5EF4-FFF2-40B4-BE49-F238E27FC236}">
                <a16:creationId xmlns:a16="http://schemas.microsoft.com/office/drawing/2014/main" id="{898A7AD2-EE3E-A079-63BF-534062A150F4}"/>
              </a:ext>
            </a:extLst>
          </p:cNvPr>
          <p:cNvSpPr txBox="1"/>
          <p:nvPr/>
        </p:nvSpPr>
        <p:spPr>
          <a:xfrm>
            <a:off x="2994719" y="3798176"/>
            <a:ext cx="1415772" cy="646331"/>
          </a:xfrm>
          <a:prstGeom prst="rect">
            <a:avLst/>
          </a:prstGeom>
          <a:noFill/>
        </p:spPr>
        <p:txBody>
          <a:bodyPr wrap="none" rtlCol="0">
            <a:spAutoFit/>
          </a:bodyPr>
          <a:lstStyle/>
          <a:p>
            <a:r>
              <a:rPr lang="en-NZ" dirty="0"/>
              <a:t>Petrels &amp; </a:t>
            </a:r>
          </a:p>
          <a:p>
            <a:r>
              <a:rPr lang="en-NZ" dirty="0"/>
              <a:t>shearwaters</a:t>
            </a:r>
          </a:p>
        </p:txBody>
      </p:sp>
      <p:sp>
        <p:nvSpPr>
          <p:cNvPr id="33" name="Oval 32">
            <a:extLst>
              <a:ext uri="{FF2B5EF4-FFF2-40B4-BE49-F238E27FC236}">
                <a16:creationId xmlns:a16="http://schemas.microsoft.com/office/drawing/2014/main" id="{8AF0A2A3-07D5-0AFA-F08F-F27E2085A789}"/>
              </a:ext>
            </a:extLst>
          </p:cNvPr>
          <p:cNvSpPr/>
          <p:nvPr/>
        </p:nvSpPr>
        <p:spPr>
          <a:xfrm>
            <a:off x="43129" y="3551582"/>
            <a:ext cx="4871772" cy="2578937"/>
          </a:xfrm>
          <a:prstGeom prst="ellipse">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TextBox 34">
            <a:extLst>
              <a:ext uri="{FF2B5EF4-FFF2-40B4-BE49-F238E27FC236}">
                <a16:creationId xmlns:a16="http://schemas.microsoft.com/office/drawing/2014/main" id="{6D19D7FB-3035-FC02-FB06-3020CE302547}"/>
              </a:ext>
            </a:extLst>
          </p:cNvPr>
          <p:cNvSpPr txBox="1"/>
          <p:nvPr/>
        </p:nvSpPr>
        <p:spPr>
          <a:xfrm>
            <a:off x="900483" y="4340215"/>
            <a:ext cx="1962397" cy="369332"/>
          </a:xfrm>
          <a:prstGeom prst="rect">
            <a:avLst/>
          </a:prstGeom>
          <a:noFill/>
        </p:spPr>
        <p:txBody>
          <a:bodyPr wrap="none" rtlCol="0">
            <a:spAutoFit/>
          </a:bodyPr>
          <a:lstStyle/>
          <a:p>
            <a:r>
              <a:rPr lang="en-NZ" b="1" dirty="0">
                <a:solidFill>
                  <a:schemeClr val="accent5">
                    <a:lumMod val="75000"/>
                  </a:schemeClr>
                </a:solidFill>
              </a:rPr>
              <a:t>“Procellariids”</a:t>
            </a:r>
          </a:p>
        </p:txBody>
      </p:sp>
    </p:spTree>
    <p:extLst>
      <p:ext uri="{BB962C8B-B14F-4D97-AF65-F5344CB8AC3E}">
        <p14:creationId xmlns:p14="http://schemas.microsoft.com/office/powerpoint/2010/main" val="174550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41082-15B0-AFBA-3E45-D2FFD79CAB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BCBFF-A65B-ECB7-DE26-9A6B7EAA8577}"/>
              </a:ext>
            </a:extLst>
          </p:cNvPr>
          <p:cNvSpPr>
            <a:spLocks noGrp="1"/>
          </p:cNvSpPr>
          <p:nvPr>
            <p:ph type="title"/>
          </p:nvPr>
        </p:nvSpPr>
        <p:spPr/>
        <p:txBody>
          <a:bodyPr>
            <a:normAutofit fontScale="90000"/>
          </a:bodyPr>
          <a:lstStyle/>
          <a:p>
            <a:r>
              <a:rPr lang="en-NZ" dirty="0"/>
              <a:t>Seabird ecology 1. Morphological* adaptations</a:t>
            </a:r>
          </a:p>
        </p:txBody>
      </p:sp>
      <p:sp>
        <p:nvSpPr>
          <p:cNvPr id="3" name="Content Placeholder 2">
            <a:extLst>
              <a:ext uri="{FF2B5EF4-FFF2-40B4-BE49-F238E27FC236}">
                <a16:creationId xmlns:a16="http://schemas.microsoft.com/office/drawing/2014/main" id="{B43FFF10-0A05-E7E4-265D-BCCD68EEE308}"/>
              </a:ext>
            </a:extLst>
          </p:cNvPr>
          <p:cNvSpPr>
            <a:spLocks noGrp="1"/>
          </p:cNvSpPr>
          <p:nvPr>
            <p:ph idx="4294967295"/>
          </p:nvPr>
        </p:nvSpPr>
        <p:spPr>
          <a:xfrm>
            <a:off x="577970" y="1923393"/>
            <a:ext cx="4088501" cy="4122420"/>
          </a:xfrm>
          <a:prstGeom prst="rect">
            <a:avLst/>
          </a:prstGeom>
        </p:spPr>
        <p:txBody>
          <a:bodyPr>
            <a:normAutofit/>
          </a:bodyPr>
          <a:lstStyle/>
          <a:p>
            <a:r>
              <a:rPr lang="en-US" dirty="0"/>
              <a:t>Seabirds are adapted for ocean life</a:t>
            </a:r>
          </a:p>
          <a:p>
            <a:pPr lvl="1"/>
            <a:r>
              <a:rPr lang="en-US" dirty="0"/>
              <a:t>Waterproofed feathers</a:t>
            </a:r>
          </a:p>
          <a:p>
            <a:pPr lvl="1"/>
            <a:r>
              <a:rPr lang="en-US" dirty="0"/>
              <a:t>Streamlined bodies</a:t>
            </a:r>
          </a:p>
          <a:p>
            <a:pPr lvl="1"/>
            <a:r>
              <a:rPr lang="en-US" dirty="0"/>
              <a:t>Salt glands**  </a:t>
            </a:r>
          </a:p>
          <a:p>
            <a:pPr lvl="1"/>
            <a:r>
              <a:rPr lang="en-US" dirty="0"/>
              <a:t>Good eyesight	</a:t>
            </a:r>
            <a:endParaRPr lang="en-US" dirty="0">
              <a:highlight>
                <a:srgbClr val="FFFF00"/>
              </a:highlight>
            </a:endParaRPr>
          </a:p>
        </p:txBody>
      </p:sp>
      <p:sp>
        <p:nvSpPr>
          <p:cNvPr id="7" name="TextBox 6">
            <a:extLst>
              <a:ext uri="{FF2B5EF4-FFF2-40B4-BE49-F238E27FC236}">
                <a16:creationId xmlns:a16="http://schemas.microsoft.com/office/drawing/2014/main" id="{5598110E-72F3-4AEF-CF59-8A5E84703B36}"/>
              </a:ext>
            </a:extLst>
          </p:cNvPr>
          <p:cNvSpPr txBox="1"/>
          <p:nvPr/>
        </p:nvSpPr>
        <p:spPr>
          <a:xfrm>
            <a:off x="664654" y="1086928"/>
            <a:ext cx="4088501" cy="461665"/>
          </a:xfrm>
          <a:prstGeom prst="rect">
            <a:avLst/>
          </a:prstGeom>
          <a:noFill/>
        </p:spPr>
        <p:txBody>
          <a:bodyPr wrap="square">
            <a:spAutoFit/>
          </a:bodyPr>
          <a:lstStyle/>
          <a:p>
            <a:r>
              <a:rPr lang="en-NZ" sz="2400" dirty="0"/>
              <a:t>* morphological = body form</a:t>
            </a:r>
            <a:endParaRPr lang="en-NZ" sz="3600" dirty="0"/>
          </a:p>
        </p:txBody>
      </p:sp>
      <p:pic>
        <p:nvPicPr>
          <p:cNvPr id="8" name="Picture 7">
            <a:extLst>
              <a:ext uri="{FF2B5EF4-FFF2-40B4-BE49-F238E27FC236}">
                <a16:creationId xmlns:a16="http://schemas.microsoft.com/office/drawing/2014/main" id="{76BF58B6-780B-5B38-CEE1-64157D17D656}"/>
              </a:ext>
            </a:extLst>
          </p:cNvPr>
          <p:cNvPicPr>
            <a:picLocks noChangeAspect="1"/>
          </p:cNvPicPr>
          <p:nvPr/>
        </p:nvPicPr>
        <p:blipFill>
          <a:blip r:embed="rId3"/>
          <a:stretch>
            <a:fillRect/>
          </a:stretch>
        </p:blipFill>
        <p:spPr>
          <a:xfrm>
            <a:off x="4839839" y="982169"/>
            <a:ext cx="3769523" cy="5712920"/>
          </a:xfrm>
          <a:prstGeom prst="rect">
            <a:avLst/>
          </a:prstGeom>
        </p:spPr>
      </p:pic>
    </p:spTree>
    <p:extLst>
      <p:ext uri="{BB962C8B-B14F-4D97-AF65-F5344CB8AC3E}">
        <p14:creationId xmlns:p14="http://schemas.microsoft.com/office/powerpoint/2010/main" val="41146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D8446-D016-9F9D-43FB-AF4F09922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40C73-B81A-6E00-2E16-FF8B4E8C63A3}"/>
              </a:ext>
            </a:extLst>
          </p:cNvPr>
          <p:cNvSpPr>
            <a:spLocks noGrp="1"/>
          </p:cNvSpPr>
          <p:nvPr>
            <p:ph type="title"/>
          </p:nvPr>
        </p:nvSpPr>
        <p:spPr/>
        <p:txBody>
          <a:bodyPr>
            <a:normAutofit/>
          </a:bodyPr>
          <a:lstStyle/>
          <a:p>
            <a:r>
              <a:rPr lang="en-NZ" dirty="0"/>
              <a:t>Seabird ecology 2. Feeding</a:t>
            </a:r>
          </a:p>
        </p:txBody>
      </p:sp>
      <p:sp>
        <p:nvSpPr>
          <p:cNvPr id="3" name="Content Placeholder 2">
            <a:extLst>
              <a:ext uri="{FF2B5EF4-FFF2-40B4-BE49-F238E27FC236}">
                <a16:creationId xmlns:a16="http://schemas.microsoft.com/office/drawing/2014/main" id="{AC940ECD-BCDE-0DD7-8F70-B98AD21F9D54}"/>
              </a:ext>
            </a:extLst>
          </p:cNvPr>
          <p:cNvSpPr>
            <a:spLocks noGrp="1"/>
          </p:cNvSpPr>
          <p:nvPr>
            <p:ph idx="4294967295"/>
          </p:nvPr>
        </p:nvSpPr>
        <p:spPr>
          <a:xfrm>
            <a:off x="577969" y="1171635"/>
            <a:ext cx="8031191" cy="4874178"/>
          </a:xfrm>
          <a:prstGeom prst="rect">
            <a:avLst/>
          </a:prstGeom>
        </p:spPr>
        <p:txBody>
          <a:bodyPr>
            <a:normAutofit/>
          </a:bodyPr>
          <a:lstStyle/>
          <a:p>
            <a:r>
              <a:rPr lang="en-US" dirty="0"/>
              <a:t>Feed at sea on zooplankton*, fish or squid</a:t>
            </a:r>
          </a:p>
          <a:p>
            <a:r>
              <a:rPr lang="en-US" dirty="0"/>
              <a:t>They usually surface-dip or plunge-dive</a:t>
            </a:r>
          </a:p>
          <a:p>
            <a:pPr marL="268288" indent="-268288"/>
            <a:r>
              <a:rPr lang="en-US" dirty="0"/>
              <a:t>Most come ashore at night</a:t>
            </a:r>
          </a:p>
          <a:p>
            <a:pPr marL="268288" indent="-268288"/>
            <a:r>
              <a:rPr lang="en-US" dirty="0"/>
              <a:t>Sensitive to changes in ocean food supplies</a:t>
            </a:r>
          </a:p>
          <a:p>
            <a:pPr marL="0" indent="0">
              <a:buNone/>
            </a:pPr>
            <a:endParaRPr lang="en-US" dirty="0"/>
          </a:p>
        </p:txBody>
      </p:sp>
      <p:sp>
        <p:nvSpPr>
          <p:cNvPr id="5" name="TextBox 4">
            <a:extLst>
              <a:ext uri="{FF2B5EF4-FFF2-40B4-BE49-F238E27FC236}">
                <a16:creationId xmlns:a16="http://schemas.microsoft.com/office/drawing/2014/main" id="{2CC02214-0794-5043-C222-C9034AA5FCB1}"/>
              </a:ext>
            </a:extLst>
          </p:cNvPr>
          <p:cNvSpPr txBox="1"/>
          <p:nvPr/>
        </p:nvSpPr>
        <p:spPr>
          <a:xfrm>
            <a:off x="7042068" y="3747373"/>
            <a:ext cx="2101932" cy="1938992"/>
          </a:xfrm>
          <a:prstGeom prst="rect">
            <a:avLst/>
          </a:prstGeom>
          <a:noFill/>
        </p:spPr>
        <p:txBody>
          <a:bodyPr wrap="square">
            <a:spAutoFit/>
          </a:bodyPr>
          <a:lstStyle/>
          <a:p>
            <a:r>
              <a:rPr lang="en-US" sz="2400" dirty="0"/>
              <a:t>* zooplankton = tiny animals that float in the sea</a:t>
            </a:r>
          </a:p>
        </p:txBody>
      </p:sp>
      <p:pic>
        <p:nvPicPr>
          <p:cNvPr id="4" name="Picture 3" descr="figure 9">
            <a:extLst>
              <a:ext uri="{FF2B5EF4-FFF2-40B4-BE49-F238E27FC236}">
                <a16:creationId xmlns:a16="http://schemas.microsoft.com/office/drawing/2014/main" id="{3912D78A-A202-F143-35A8-008A4A65829E}"/>
              </a:ext>
            </a:extLst>
          </p:cNvPr>
          <p:cNvPicPr>
            <a:picLocks noChangeAspect="1"/>
          </p:cNvPicPr>
          <p:nvPr/>
        </p:nvPicPr>
        <p:blipFill>
          <a:blip r:embed="rId3"/>
          <a:stretch>
            <a:fillRect/>
          </a:stretch>
        </p:blipFill>
        <p:spPr>
          <a:xfrm>
            <a:off x="1282885" y="3732327"/>
            <a:ext cx="5738026" cy="2767172"/>
          </a:xfrm>
          <a:prstGeom prst="rect">
            <a:avLst/>
          </a:prstGeom>
        </p:spPr>
      </p:pic>
      <p:sp>
        <p:nvSpPr>
          <p:cNvPr id="8" name="TextBox 7">
            <a:extLst>
              <a:ext uri="{FF2B5EF4-FFF2-40B4-BE49-F238E27FC236}">
                <a16:creationId xmlns:a16="http://schemas.microsoft.com/office/drawing/2014/main" id="{8A737F24-4D01-D22E-0F00-AC94F6880AE7}"/>
              </a:ext>
            </a:extLst>
          </p:cNvPr>
          <p:cNvSpPr txBox="1"/>
          <p:nvPr/>
        </p:nvSpPr>
        <p:spPr>
          <a:xfrm>
            <a:off x="1093388" y="6499499"/>
            <a:ext cx="6117020" cy="369332"/>
          </a:xfrm>
          <a:prstGeom prst="rect">
            <a:avLst/>
          </a:prstGeom>
          <a:noFill/>
        </p:spPr>
        <p:txBody>
          <a:bodyPr wrap="square">
            <a:spAutoFit/>
          </a:bodyPr>
          <a:lstStyle/>
          <a:p>
            <a:r>
              <a:rPr lang="en-US" dirty="0"/>
              <a:t>Brown and Red-footed Boobies and Brown Noddies at sea</a:t>
            </a:r>
            <a:endParaRPr lang="en-NZ" dirty="0"/>
          </a:p>
        </p:txBody>
      </p:sp>
    </p:spTree>
    <p:extLst>
      <p:ext uri="{BB962C8B-B14F-4D97-AF65-F5344CB8AC3E}">
        <p14:creationId xmlns:p14="http://schemas.microsoft.com/office/powerpoint/2010/main" val="378847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271A1-FC53-DE57-256E-6B78F74DADE8}"/>
              </a:ext>
            </a:extLst>
          </p:cNvPr>
          <p:cNvSpPr>
            <a:spLocks noGrp="1"/>
          </p:cNvSpPr>
          <p:nvPr>
            <p:ph type="title"/>
          </p:nvPr>
        </p:nvSpPr>
        <p:spPr/>
        <p:txBody>
          <a:bodyPr/>
          <a:lstStyle/>
          <a:p>
            <a:r>
              <a:rPr lang="en-AU" dirty="0"/>
              <a:t>Seabird ecology 3. Nesting</a:t>
            </a:r>
          </a:p>
        </p:txBody>
      </p:sp>
      <p:sp>
        <p:nvSpPr>
          <p:cNvPr id="3" name="Content Placeholder 2">
            <a:extLst>
              <a:ext uri="{FF2B5EF4-FFF2-40B4-BE49-F238E27FC236}">
                <a16:creationId xmlns:a16="http://schemas.microsoft.com/office/drawing/2014/main" id="{5CF8AEBA-18E7-2EC0-56E9-9C8238DE2FB7}"/>
              </a:ext>
            </a:extLst>
          </p:cNvPr>
          <p:cNvSpPr>
            <a:spLocks noGrp="1"/>
          </p:cNvSpPr>
          <p:nvPr>
            <p:ph idx="1"/>
          </p:nvPr>
        </p:nvSpPr>
        <p:spPr>
          <a:xfrm>
            <a:off x="577969" y="1171635"/>
            <a:ext cx="8246717" cy="4874178"/>
          </a:xfrm>
        </p:spPr>
        <p:txBody>
          <a:bodyPr>
            <a:normAutofit/>
          </a:bodyPr>
          <a:lstStyle/>
          <a:p>
            <a:r>
              <a:rPr lang="en-AU" dirty="0"/>
              <a:t>Solitary or colonial nesters*, on ground or underground, to in trees, lay 1-2 eggs and are slow breeders and sensitive to changes on-land</a:t>
            </a:r>
          </a:p>
        </p:txBody>
      </p:sp>
      <p:pic>
        <p:nvPicPr>
          <p:cNvPr id="10" name="Picture 17" descr="1 rawaki frigates now nesting on regenerating Sida">
            <a:extLst>
              <a:ext uri="{FF2B5EF4-FFF2-40B4-BE49-F238E27FC236}">
                <a16:creationId xmlns:a16="http://schemas.microsoft.com/office/drawing/2014/main" id="{9DCC8259-0B03-81C0-808E-DA51940F992F}"/>
              </a:ext>
            </a:extLst>
          </p:cNvPr>
          <p:cNvPicPr>
            <a:picLocks noChangeAspect="1" noChangeArrowheads="1"/>
          </p:cNvPicPr>
          <p:nvPr/>
        </p:nvPicPr>
        <p:blipFill>
          <a:blip r:embed="rId3" cstate="print"/>
          <a:srcRect/>
          <a:stretch>
            <a:fillRect/>
          </a:stretch>
        </p:blipFill>
        <p:spPr bwMode="auto">
          <a:xfrm>
            <a:off x="319314" y="2715051"/>
            <a:ext cx="6153560" cy="4003636"/>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id="{BB0B0404-AB43-3C4B-1EAE-44DB1338E4EB}"/>
              </a:ext>
            </a:extLst>
          </p:cNvPr>
          <p:cNvSpPr txBox="1"/>
          <p:nvPr/>
        </p:nvSpPr>
        <p:spPr>
          <a:xfrm>
            <a:off x="6731529" y="3818625"/>
            <a:ext cx="2101932" cy="1569660"/>
          </a:xfrm>
          <a:prstGeom prst="rect">
            <a:avLst/>
          </a:prstGeom>
          <a:noFill/>
        </p:spPr>
        <p:txBody>
          <a:bodyPr wrap="square">
            <a:spAutoFit/>
          </a:bodyPr>
          <a:lstStyle/>
          <a:p>
            <a:r>
              <a:rPr lang="en-US" sz="2400" dirty="0"/>
              <a:t>* colonial nesters = nest in large groups</a:t>
            </a:r>
          </a:p>
        </p:txBody>
      </p:sp>
    </p:spTree>
    <p:extLst>
      <p:ext uri="{BB962C8B-B14F-4D97-AF65-F5344CB8AC3E}">
        <p14:creationId xmlns:p14="http://schemas.microsoft.com/office/powerpoint/2010/main" val="341854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265C6-E14C-519F-88F6-DF95CADC1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982A53-17C1-8C53-E50D-FCED7F0288F2}"/>
              </a:ext>
            </a:extLst>
          </p:cNvPr>
          <p:cNvSpPr>
            <a:spLocks noGrp="1"/>
          </p:cNvSpPr>
          <p:nvPr>
            <p:ph type="title"/>
          </p:nvPr>
        </p:nvSpPr>
        <p:spPr/>
        <p:txBody>
          <a:bodyPr>
            <a:normAutofit/>
          </a:bodyPr>
          <a:lstStyle/>
          <a:p>
            <a:r>
              <a:rPr lang="en-US" dirty="0"/>
              <a:t>Seabird families of Oceania</a:t>
            </a:r>
            <a:endParaRPr lang="en-NZ" dirty="0"/>
          </a:p>
        </p:txBody>
      </p:sp>
      <p:sp>
        <p:nvSpPr>
          <p:cNvPr id="3" name="Content Placeholder 2">
            <a:extLst>
              <a:ext uri="{FF2B5EF4-FFF2-40B4-BE49-F238E27FC236}">
                <a16:creationId xmlns:a16="http://schemas.microsoft.com/office/drawing/2014/main" id="{35D3A163-40EC-1516-7DD7-9F9683DE1E12}"/>
              </a:ext>
            </a:extLst>
          </p:cNvPr>
          <p:cNvSpPr>
            <a:spLocks noGrp="1"/>
          </p:cNvSpPr>
          <p:nvPr>
            <p:ph idx="4294967295"/>
          </p:nvPr>
        </p:nvSpPr>
        <p:spPr>
          <a:xfrm>
            <a:off x="577969" y="1171635"/>
            <a:ext cx="8031191" cy="4874178"/>
          </a:xfrm>
          <a:prstGeom prst="rect">
            <a:avLst/>
          </a:prstGeom>
        </p:spPr>
        <p:txBody>
          <a:bodyPr>
            <a:normAutofit/>
          </a:bodyPr>
          <a:lstStyle/>
          <a:p>
            <a:pPr marL="0" indent="0">
              <a:buNone/>
            </a:pPr>
            <a:r>
              <a:rPr lang="en-NZ" dirty="0"/>
              <a:t>8 seabird families in tropical Oceania and Palau </a:t>
            </a:r>
          </a:p>
          <a:p>
            <a:pPr marL="0" indent="0">
              <a:buNone/>
            </a:pPr>
            <a:r>
              <a:rPr lang="en-NZ" dirty="0"/>
              <a:t>	#1. Terns and noddies (Laridae) </a:t>
            </a:r>
          </a:p>
          <a:p>
            <a:r>
              <a:rPr lang="en-NZ" dirty="0"/>
              <a:t>Sharp beaks used in dipping or plunging for fish</a:t>
            </a:r>
          </a:p>
          <a:p>
            <a:r>
              <a:rPr lang="en-NZ" dirty="0"/>
              <a:t>They are usually colonial nesters</a:t>
            </a:r>
          </a:p>
          <a:p>
            <a:pPr marL="0" indent="0">
              <a:buNone/>
            </a:pPr>
            <a:r>
              <a:rPr lang="en-NZ" dirty="0"/>
              <a:t>	</a:t>
            </a:r>
          </a:p>
        </p:txBody>
      </p:sp>
      <p:pic>
        <p:nvPicPr>
          <p:cNvPr id="12" name="Picture 11">
            <a:extLst>
              <a:ext uri="{FF2B5EF4-FFF2-40B4-BE49-F238E27FC236}">
                <a16:creationId xmlns:a16="http://schemas.microsoft.com/office/drawing/2014/main" id="{E5590DA7-334C-E558-AAD2-64EAEE0A125F}"/>
              </a:ext>
            </a:extLst>
          </p:cNvPr>
          <p:cNvPicPr>
            <a:picLocks noChangeAspect="1"/>
          </p:cNvPicPr>
          <p:nvPr/>
        </p:nvPicPr>
        <p:blipFill>
          <a:blip r:embed="rId3"/>
          <a:stretch>
            <a:fillRect/>
          </a:stretch>
        </p:blipFill>
        <p:spPr>
          <a:xfrm>
            <a:off x="819658" y="3699641"/>
            <a:ext cx="3933497" cy="2622331"/>
          </a:xfrm>
          <a:prstGeom prst="rect">
            <a:avLst/>
          </a:prstGeom>
        </p:spPr>
      </p:pic>
      <p:pic>
        <p:nvPicPr>
          <p:cNvPr id="18" name="Picture 17">
            <a:extLst>
              <a:ext uri="{FF2B5EF4-FFF2-40B4-BE49-F238E27FC236}">
                <a16:creationId xmlns:a16="http://schemas.microsoft.com/office/drawing/2014/main" id="{EE488BEA-1FF4-CFA6-6FCD-9667FE6170DF}"/>
              </a:ext>
            </a:extLst>
          </p:cNvPr>
          <p:cNvPicPr>
            <a:picLocks noChangeAspect="1"/>
          </p:cNvPicPr>
          <p:nvPr/>
        </p:nvPicPr>
        <p:blipFill>
          <a:blip r:embed="rId4"/>
          <a:stretch>
            <a:fillRect/>
          </a:stretch>
        </p:blipFill>
        <p:spPr>
          <a:xfrm>
            <a:off x="4994843" y="3699641"/>
            <a:ext cx="3935033" cy="2622331"/>
          </a:xfrm>
          <a:prstGeom prst="rect">
            <a:avLst/>
          </a:prstGeom>
        </p:spPr>
      </p:pic>
      <p:sp>
        <p:nvSpPr>
          <p:cNvPr id="20" name="TextBox 19">
            <a:extLst>
              <a:ext uri="{FF2B5EF4-FFF2-40B4-BE49-F238E27FC236}">
                <a16:creationId xmlns:a16="http://schemas.microsoft.com/office/drawing/2014/main" id="{95D85C8E-6936-D061-E184-3311DD9661E8}"/>
              </a:ext>
            </a:extLst>
          </p:cNvPr>
          <p:cNvSpPr txBox="1"/>
          <p:nvPr/>
        </p:nvSpPr>
        <p:spPr>
          <a:xfrm>
            <a:off x="819658" y="6408158"/>
            <a:ext cx="3933497" cy="369332"/>
          </a:xfrm>
          <a:prstGeom prst="rect">
            <a:avLst/>
          </a:prstGeom>
          <a:noFill/>
        </p:spPr>
        <p:txBody>
          <a:bodyPr wrap="square">
            <a:spAutoFit/>
          </a:bodyPr>
          <a:lstStyle/>
          <a:p>
            <a:pPr algn="ctr"/>
            <a:r>
              <a:rPr lang="en-NZ" dirty="0"/>
              <a:t>Adult Sooty Tern and eggs</a:t>
            </a:r>
          </a:p>
        </p:txBody>
      </p:sp>
      <p:sp>
        <p:nvSpPr>
          <p:cNvPr id="24" name="TextBox 23">
            <a:extLst>
              <a:ext uri="{FF2B5EF4-FFF2-40B4-BE49-F238E27FC236}">
                <a16:creationId xmlns:a16="http://schemas.microsoft.com/office/drawing/2014/main" id="{E4574B79-CCFF-CE7B-4B01-10CF6586E49F}"/>
              </a:ext>
            </a:extLst>
          </p:cNvPr>
          <p:cNvSpPr txBox="1"/>
          <p:nvPr/>
        </p:nvSpPr>
        <p:spPr>
          <a:xfrm>
            <a:off x="4994844" y="6408158"/>
            <a:ext cx="3933496" cy="369332"/>
          </a:xfrm>
          <a:prstGeom prst="rect">
            <a:avLst/>
          </a:prstGeom>
          <a:noFill/>
        </p:spPr>
        <p:txBody>
          <a:bodyPr wrap="square">
            <a:spAutoFit/>
          </a:bodyPr>
          <a:lstStyle/>
          <a:p>
            <a:pPr algn="ctr"/>
            <a:r>
              <a:rPr lang="en-NZ" dirty="0"/>
              <a:t>Brown Noddies </a:t>
            </a:r>
          </a:p>
        </p:txBody>
      </p:sp>
    </p:spTree>
    <p:extLst>
      <p:ext uri="{BB962C8B-B14F-4D97-AF65-F5344CB8AC3E}">
        <p14:creationId xmlns:p14="http://schemas.microsoft.com/office/powerpoint/2010/main" val="3166612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35B86-D1CF-4101-65A8-B4B936EEFC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041E57-D360-CB78-3AFE-009DD650769D}"/>
              </a:ext>
            </a:extLst>
          </p:cNvPr>
          <p:cNvSpPr>
            <a:spLocks noGrp="1"/>
          </p:cNvSpPr>
          <p:nvPr>
            <p:ph type="title"/>
          </p:nvPr>
        </p:nvSpPr>
        <p:spPr/>
        <p:txBody>
          <a:bodyPr>
            <a:normAutofit/>
          </a:bodyPr>
          <a:lstStyle/>
          <a:p>
            <a:r>
              <a:rPr lang="en-US" dirty="0"/>
              <a:t>Seabird families of Oceania</a:t>
            </a:r>
            <a:endParaRPr lang="en-NZ" dirty="0"/>
          </a:p>
        </p:txBody>
      </p:sp>
      <p:sp>
        <p:nvSpPr>
          <p:cNvPr id="3" name="Content Placeholder 2">
            <a:extLst>
              <a:ext uri="{FF2B5EF4-FFF2-40B4-BE49-F238E27FC236}">
                <a16:creationId xmlns:a16="http://schemas.microsoft.com/office/drawing/2014/main" id="{EED98F05-6FE0-C516-6F9E-53D081FEDBD8}"/>
              </a:ext>
            </a:extLst>
          </p:cNvPr>
          <p:cNvSpPr>
            <a:spLocks noGrp="1"/>
          </p:cNvSpPr>
          <p:nvPr>
            <p:ph idx="4294967295"/>
          </p:nvPr>
        </p:nvSpPr>
        <p:spPr>
          <a:xfrm>
            <a:off x="577969" y="1171635"/>
            <a:ext cx="5062810" cy="4874178"/>
          </a:xfrm>
          <a:prstGeom prst="rect">
            <a:avLst/>
          </a:prstGeom>
        </p:spPr>
        <p:txBody>
          <a:bodyPr>
            <a:normAutofit/>
          </a:bodyPr>
          <a:lstStyle/>
          <a:p>
            <a:pPr marL="0" indent="0">
              <a:buNone/>
            </a:pPr>
            <a:r>
              <a:rPr lang="en-NZ" dirty="0"/>
              <a:t>Four families of tube-nosed seabirds</a:t>
            </a:r>
          </a:p>
          <a:p>
            <a:pPr marL="0" indent="0">
              <a:buNone/>
            </a:pPr>
            <a:r>
              <a:rPr lang="en-NZ" sz="2000" dirty="0"/>
              <a:t>#2. Southern Storm-petrels (Oceanitidae) 	</a:t>
            </a:r>
          </a:p>
          <a:p>
            <a:pPr marL="0" indent="0">
              <a:buNone/>
            </a:pPr>
            <a:r>
              <a:rPr lang="en-NZ" sz="2000" dirty="0"/>
              <a:t>#3. Northern Storm-petrels (Hydrobatidae)  </a:t>
            </a:r>
          </a:p>
          <a:p>
            <a:pPr marL="0" indent="0">
              <a:buNone/>
            </a:pPr>
            <a:r>
              <a:rPr lang="en-NZ" sz="2000" dirty="0"/>
              <a:t>#4. Albatrosses (Diomedeidae)</a:t>
            </a:r>
          </a:p>
          <a:p>
            <a:pPr marL="0" indent="0">
              <a:buNone/>
            </a:pPr>
            <a:r>
              <a:rPr lang="en-NZ" sz="2000" dirty="0"/>
              <a:t>#5. Petrels and shearwaters (Procellariidae) </a:t>
            </a:r>
          </a:p>
        </p:txBody>
      </p:sp>
      <p:pic>
        <p:nvPicPr>
          <p:cNvPr id="4" name="Picture 3">
            <a:extLst>
              <a:ext uri="{FF2B5EF4-FFF2-40B4-BE49-F238E27FC236}">
                <a16:creationId xmlns:a16="http://schemas.microsoft.com/office/drawing/2014/main" id="{FAF6BBE7-5ED7-EC78-B80E-98F34FF7AF12}"/>
              </a:ext>
            </a:extLst>
          </p:cNvPr>
          <p:cNvPicPr>
            <a:picLocks noChangeAspect="1"/>
          </p:cNvPicPr>
          <p:nvPr/>
        </p:nvPicPr>
        <p:blipFill>
          <a:blip r:embed="rId3"/>
          <a:stretch>
            <a:fillRect/>
          </a:stretch>
        </p:blipFill>
        <p:spPr>
          <a:xfrm>
            <a:off x="6059772" y="2270839"/>
            <a:ext cx="2857500" cy="1905000"/>
          </a:xfrm>
          <a:prstGeom prst="rect">
            <a:avLst/>
          </a:prstGeom>
        </p:spPr>
      </p:pic>
      <p:sp>
        <p:nvSpPr>
          <p:cNvPr id="6" name="TextBox 5">
            <a:extLst>
              <a:ext uri="{FF2B5EF4-FFF2-40B4-BE49-F238E27FC236}">
                <a16:creationId xmlns:a16="http://schemas.microsoft.com/office/drawing/2014/main" id="{06A34474-390C-7ADD-1C02-A0FBA4F8689D}"/>
              </a:ext>
            </a:extLst>
          </p:cNvPr>
          <p:cNvSpPr txBox="1"/>
          <p:nvPr/>
        </p:nvSpPr>
        <p:spPr>
          <a:xfrm>
            <a:off x="6006365" y="4169017"/>
            <a:ext cx="2869424" cy="369332"/>
          </a:xfrm>
          <a:prstGeom prst="rect">
            <a:avLst/>
          </a:prstGeom>
          <a:noFill/>
        </p:spPr>
        <p:txBody>
          <a:bodyPr wrap="square">
            <a:spAutoFit/>
          </a:bodyPr>
          <a:lstStyle/>
          <a:p>
            <a:pPr algn="ctr"/>
            <a:r>
              <a:rPr lang="en-US" dirty="0"/>
              <a:t>Matsudaira’s Storm-petrel</a:t>
            </a:r>
            <a:endParaRPr lang="en-NZ" dirty="0"/>
          </a:p>
        </p:txBody>
      </p:sp>
      <p:pic>
        <p:nvPicPr>
          <p:cNvPr id="8" name="Picture 7" descr="polystormpetrel">
            <a:extLst>
              <a:ext uri="{FF2B5EF4-FFF2-40B4-BE49-F238E27FC236}">
                <a16:creationId xmlns:a16="http://schemas.microsoft.com/office/drawing/2014/main" id="{8D5E0EFB-C68B-0746-08DD-4760022A398B}"/>
              </a:ext>
            </a:extLst>
          </p:cNvPr>
          <p:cNvPicPr>
            <a:picLocks noChangeAspect="1"/>
          </p:cNvPicPr>
          <p:nvPr/>
        </p:nvPicPr>
        <p:blipFill>
          <a:blip r:embed="rId4"/>
          <a:stretch>
            <a:fillRect/>
          </a:stretch>
        </p:blipFill>
        <p:spPr>
          <a:xfrm>
            <a:off x="5965799" y="27238"/>
            <a:ext cx="2962541" cy="1904999"/>
          </a:xfrm>
          <a:prstGeom prst="rect">
            <a:avLst/>
          </a:prstGeom>
        </p:spPr>
      </p:pic>
      <p:sp>
        <p:nvSpPr>
          <p:cNvPr id="11" name="TextBox 10">
            <a:extLst>
              <a:ext uri="{FF2B5EF4-FFF2-40B4-BE49-F238E27FC236}">
                <a16:creationId xmlns:a16="http://schemas.microsoft.com/office/drawing/2014/main" id="{EF3D9923-BD33-4750-0035-BD1B5748AD64}"/>
              </a:ext>
            </a:extLst>
          </p:cNvPr>
          <p:cNvSpPr txBox="1"/>
          <p:nvPr/>
        </p:nvSpPr>
        <p:spPr>
          <a:xfrm>
            <a:off x="6101256" y="1912002"/>
            <a:ext cx="2774533" cy="369332"/>
          </a:xfrm>
          <a:prstGeom prst="rect">
            <a:avLst/>
          </a:prstGeom>
          <a:noFill/>
        </p:spPr>
        <p:txBody>
          <a:bodyPr wrap="square">
            <a:spAutoFit/>
          </a:bodyPr>
          <a:lstStyle/>
          <a:p>
            <a:pPr algn="ctr"/>
            <a:r>
              <a:rPr lang="en-NZ" dirty="0"/>
              <a:t>Polynesian Storm-petrel </a:t>
            </a:r>
          </a:p>
        </p:txBody>
      </p:sp>
      <p:pic>
        <p:nvPicPr>
          <p:cNvPr id="12" name="Picture 11">
            <a:extLst>
              <a:ext uri="{FF2B5EF4-FFF2-40B4-BE49-F238E27FC236}">
                <a16:creationId xmlns:a16="http://schemas.microsoft.com/office/drawing/2014/main" id="{EA2ACC5A-226E-9923-6C0A-329D506BAA55}"/>
              </a:ext>
            </a:extLst>
          </p:cNvPr>
          <p:cNvPicPr>
            <a:picLocks noChangeAspect="1"/>
          </p:cNvPicPr>
          <p:nvPr/>
        </p:nvPicPr>
        <p:blipFill>
          <a:blip r:embed="rId5"/>
          <a:stretch>
            <a:fillRect/>
          </a:stretch>
        </p:blipFill>
        <p:spPr>
          <a:xfrm>
            <a:off x="5134913" y="4538349"/>
            <a:ext cx="3898531" cy="1910280"/>
          </a:xfrm>
          <a:prstGeom prst="rect">
            <a:avLst/>
          </a:prstGeom>
        </p:spPr>
      </p:pic>
      <p:sp>
        <p:nvSpPr>
          <p:cNvPr id="14" name="TextBox 13">
            <a:extLst>
              <a:ext uri="{FF2B5EF4-FFF2-40B4-BE49-F238E27FC236}">
                <a16:creationId xmlns:a16="http://schemas.microsoft.com/office/drawing/2014/main" id="{841116B6-64C5-6746-1E5F-CD6DDFA724C9}"/>
              </a:ext>
            </a:extLst>
          </p:cNvPr>
          <p:cNvSpPr txBox="1"/>
          <p:nvPr/>
        </p:nvSpPr>
        <p:spPr>
          <a:xfrm>
            <a:off x="5843754" y="6481422"/>
            <a:ext cx="2695195" cy="369332"/>
          </a:xfrm>
          <a:prstGeom prst="rect">
            <a:avLst/>
          </a:prstGeom>
          <a:noFill/>
        </p:spPr>
        <p:txBody>
          <a:bodyPr wrap="square">
            <a:spAutoFit/>
          </a:bodyPr>
          <a:lstStyle/>
          <a:p>
            <a:pPr algn="ctr"/>
            <a:r>
              <a:rPr lang="en-US" dirty="0"/>
              <a:t>Black-footed Albatross</a:t>
            </a:r>
            <a:endParaRPr lang="en-NZ" dirty="0"/>
          </a:p>
        </p:txBody>
      </p:sp>
      <p:pic>
        <p:nvPicPr>
          <p:cNvPr id="15" name="Picture 14">
            <a:extLst>
              <a:ext uri="{FF2B5EF4-FFF2-40B4-BE49-F238E27FC236}">
                <a16:creationId xmlns:a16="http://schemas.microsoft.com/office/drawing/2014/main" id="{1C09A370-2005-B3C2-1EE3-12C141F02FD7}"/>
              </a:ext>
            </a:extLst>
          </p:cNvPr>
          <p:cNvPicPr>
            <a:picLocks noChangeAspect="1"/>
          </p:cNvPicPr>
          <p:nvPr/>
        </p:nvPicPr>
        <p:blipFill>
          <a:blip r:embed="rId6"/>
          <a:stretch>
            <a:fillRect/>
          </a:stretch>
        </p:blipFill>
        <p:spPr>
          <a:xfrm>
            <a:off x="1935218" y="4524474"/>
            <a:ext cx="2908180" cy="1938029"/>
          </a:xfrm>
          <a:prstGeom prst="rect">
            <a:avLst/>
          </a:prstGeom>
        </p:spPr>
      </p:pic>
      <p:sp>
        <p:nvSpPr>
          <p:cNvPr id="17" name="TextBox 16">
            <a:extLst>
              <a:ext uri="{FF2B5EF4-FFF2-40B4-BE49-F238E27FC236}">
                <a16:creationId xmlns:a16="http://schemas.microsoft.com/office/drawing/2014/main" id="{83B4FF53-2BEB-0BC6-B2EF-E4A87B4EC7E7}"/>
              </a:ext>
            </a:extLst>
          </p:cNvPr>
          <p:cNvSpPr txBox="1"/>
          <p:nvPr/>
        </p:nvSpPr>
        <p:spPr>
          <a:xfrm>
            <a:off x="2134915" y="6488668"/>
            <a:ext cx="2300447" cy="369332"/>
          </a:xfrm>
          <a:prstGeom prst="rect">
            <a:avLst/>
          </a:prstGeom>
          <a:noFill/>
        </p:spPr>
        <p:txBody>
          <a:bodyPr wrap="square">
            <a:spAutoFit/>
          </a:bodyPr>
          <a:lstStyle/>
          <a:p>
            <a:pPr algn="ctr"/>
            <a:r>
              <a:rPr lang="en-NZ" dirty="0"/>
              <a:t>Mottled Petrel </a:t>
            </a:r>
          </a:p>
        </p:txBody>
      </p:sp>
      <p:cxnSp>
        <p:nvCxnSpPr>
          <p:cNvPr id="20" name="Straight Arrow Connector 19">
            <a:extLst>
              <a:ext uri="{FF2B5EF4-FFF2-40B4-BE49-F238E27FC236}">
                <a16:creationId xmlns:a16="http://schemas.microsoft.com/office/drawing/2014/main" id="{9D0ABC16-BE62-6853-096C-D5F38152024C}"/>
              </a:ext>
            </a:extLst>
          </p:cNvPr>
          <p:cNvCxnSpPr>
            <a:cxnSpLocks/>
          </p:cNvCxnSpPr>
          <p:nvPr/>
        </p:nvCxnSpPr>
        <p:spPr>
          <a:xfrm flipV="1">
            <a:off x="5034455" y="1548040"/>
            <a:ext cx="931344" cy="46890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00380CE-CE15-3327-547D-3CAF99F0F58C}"/>
              </a:ext>
            </a:extLst>
          </p:cNvPr>
          <p:cNvCxnSpPr>
            <a:cxnSpLocks/>
          </p:cNvCxnSpPr>
          <p:nvPr/>
        </p:nvCxnSpPr>
        <p:spPr>
          <a:xfrm>
            <a:off x="3887128" y="2707574"/>
            <a:ext cx="2036629" cy="72142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4B60FC0-1EA6-7898-59F5-4529DEDD4381}"/>
              </a:ext>
            </a:extLst>
          </p:cNvPr>
          <p:cNvCxnSpPr>
            <a:cxnSpLocks/>
          </p:cNvCxnSpPr>
          <p:nvPr/>
        </p:nvCxnSpPr>
        <p:spPr>
          <a:xfrm>
            <a:off x="4251366" y="3562597"/>
            <a:ext cx="1140720" cy="85454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7DB3500-50DA-0F95-8EAF-5158ECC6FCF2}"/>
              </a:ext>
            </a:extLst>
          </p:cNvPr>
          <p:cNvCxnSpPr>
            <a:cxnSpLocks/>
          </p:cNvCxnSpPr>
          <p:nvPr/>
        </p:nvCxnSpPr>
        <p:spPr>
          <a:xfrm>
            <a:off x="2624447" y="4085112"/>
            <a:ext cx="870392" cy="35465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8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6ADD2-8361-5DCF-DDF3-C45B570AB8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B29B5-5CD5-CAA8-509E-B8871CB4735F}"/>
              </a:ext>
            </a:extLst>
          </p:cNvPr>
          <p:cNvSpPr>
            <a:spLocks noGrp="1"/>
          </p:cNvSpPr>
          <p:nvPr>
            <p:ph type="title"/>
          </p:nvPr>
        </p:nvSpPr>
        <p:spPr/>
        <p:txBody>
          <a:bodyPr>
            <a:normAutofit/>
          </a:bodyPr>
          <a:lstStyle/>
          <a:p>
            <a:r>
              <a:rPr lang="en-US" dirty="0"/>
              <a:t>Seabird families of Oceania</a:t>
            </a:r>
            <a:endParaRPr lang="en-NZ" dirty="0"/>
          </a:p>
        </p:txBody>
      </p:sp>
      <p:sp>
        <p:nvSpPr>
          <p:cNvPr id="3" name="Content Placeholder 2">
            <a:extLst>
              <a:ext uri="{FF2B5EF4-FFF2-40B4-BE49-F238E27FC236}">
                <a16:creationId xmlns:a16="http://schemas.microsoft.com/office/drawing/2014/main" id="{E40A4C51-6795-5ED7-B446-EDE49DE3A238}"/>
              </a:ext>
            </a:extLst>
          </p:cNvPr>
          <p:cNvSpPr>
            <a:spLocks noGrp="1"/>
          </p:cNvSpPr>
          <p:nvPr>
            <p:ph idx="4294967295"/>
          </p:nvPr>
        </p:nvSpPr>
        <p:spPr>
          <a:xfrm>
            <a:off x="577969" y="1171635"/>
            <a:ext cx="8031191" cy="4874178"/>
          </a:xfrm>
          <a:prstGeom prst="rect">
            <a:avLst/>
          </a:prstGeom>
        </p:spPr>
        <p:txBody>
          <a:bodyPr>
            <a:normAutofit/>
          </a:bodyPr>
          <a:lstStyle/>
          <a:p>
            <a:pPr marL="0" indent="0">
              <a:buNone/>
            </a:pPr>
            <a:r>
              <a:rPr lang="en-NZ" dirty="0"/>
              <a:t>	#6. Frigatebirds (Fregatidae) </a:t>
            </a:r>
          </a:p>
          <a:p>
            <a:r>
              <a:rPr lang="en-NZ" dirty="0"/>
              <a:t>feed on fish and squid, colonial nesters</a:t>
            </a:r>
          </a:p>
          <a:p>
            <a:pPr marL="0" indent="0">
              <a:buNone/>
            </a:pPr>
            <a:r>
              <a:rPr lang="en-NZ" dirty="0">
                <a:highlight>
                  <a:srgbClr val="FFFF00"/>
                </a:highlight>
              </a:rPr>
              <a:t>	</a:t>
            </a:r>
          </a:p>
        </p:txBody>
      </p:sp>
      <p:pic>
        <p:nvPicPr>
          <p:cNvPr id="4" name="Picture 3">
            <a:extLst>
              <a:ext uri="{FF2B5EF4-FFF2-40B4-BE49-F238E27FC236}">
                <a16:creationId xmlns:a16="http://schemas.microsoft.com/office/drawing/2014/main" id="{008492FF-22FF-4207-9D29-B55C9F3D1CA6}"/>
              </a:ext>
            </a:extLst>
          </p:cNvPr>
          <p:cNvPicPr>
            <a:picLocks noChangeAspect="1"/>
          </p:cNvPicPr>
          <p:nvPr/>
        </p:nvPicPr>
        <p:blipFill>
          <a:blip r:embed="rId3"/>
          <a:stretch>
            <a:fillRect/>
          </a:stretch>
        </p:blipFill>
        <p:spPr>
          <a:xfrm>
            <a:off x="300418" y="2410296"/>
            <a:ext cx="2626140" cy="1728000"/>
          </a:xfrm>
          <a:prstGeom prst="rect">
            <a:avLst/>
          </a:prstGeom>
        </p:spPr>
      </p:pic>
      <p:pic>
        <p:nvPicPr>
          <p:cNvPr id="6" name="Picture 5">
            <a:extLst>
              <a:ext uri="{FF2B5EF4-FFF2-40B4-BE49-F238E27FC236}">
                <a16:creationId xmlns:a16="http://schemas.microsoft.com/office/drawing/2014/main" id="{2B16BD9E-193F-6388-BC0F-FA0EDB653305}"/>
              </a:ext>
            </a:extLst>
          </p:cNvPr>
          <p:cNvPicPr>
            <a:picLocks noChangeAspect="1"/>
          </p:cNvPicPr>
          <p:nvPr/>
        </p:nvPicPr>
        <p:blipFill>
          <a:blip r:embed="rId4"/>
          <a:stretch>
            <a:fillRect/>
          </a:stretch>
        </p:blipFill>
        <p:spPr>
          <a:xfrm>
            <a:off x="3112571" y="2410296"/>
            <a:ext cx="2880000" cy="1728000"/>
          </a:xfrm>
          <a:prstGeom prst="rect">
            <a:avLst/>
          </a:prstGeom>
        </p:spPr>
      </p:pic>
      <p:pic>
        <p:nvPicPr>
          <p:cNvPr id="7" name="Picture 6">
            <a:extLst>
              <a:ext uri="{FF2B5EF4-FFF2-40B4-BE49-F238E27FC236}">
                <a16:creationId xmlns:a16="http://schemas.microsoft.com/office/drawing/2014/main" id="{DD321686-B5C6-73EE-8B49-C2B0EF8993E8}"/>
              </a:ext>
            </a:extLst>
          </p:cNvPr>
          <p:cNvPicPr>
            <a:picLocks noChangeAspect="1"/>
          </p:cNvPicPr>
          <p:nvPr/>
        </p:nvPicPr>
        <p:blipFill>
          <a:blip r:embed="rId5"/>
          <a:stretch>
            <a:fillRect/>
          </a:stretch>
        </p:blipFill>
        <p:spPr>
          <a:xfrm>
            <a:off x="6139719" y="2410296"/>
            <a:ext cx="2593013" cy="1728000"/>
          </a:xfrm>
          <a:prstGeom prst="rect">
            <a:avLst/>
          </a:prstGeom>
        </p:spPr>
      </p:pic>
      <p:sp>
        <p:nvSpPr>
          <p:cNvPr id="9" name="TextBox 8">
            <a:extLst>
              <a:ext uri="{FF2B5EF4-FFF2-40B4-BE49-F238E27FC236}">
                <a16:creationId xmlns:a16="http://schemas.microsoft.com/office/drawing/2014/main" id="{C2E4F3B2-F51E-0882-480D-5E71E775D09F}"/>
              </a:ext>
            </a:extLst>
          </p:cNvPr>
          <p:cNvSpPr txBox="1"/>
          <p:nvPr/>
        </p:nvSpPr>
        <p:spPr>
          <a:xfrm>
            <a:off x="2927131" y="4170249"/>
            <a:ext cx="4572000" cy="369332"/>
          </a:xfrm>
          <a:prstGeom prst="rect">
            <a:avLst/>
          </a:prstGeom>
          <a:noFill/>
        </p:spPr>
        <p:txBody>
          <a:bodyPr wrap="square">
            <a:spAutoFit/>
          </a:bodyPr>
          <a:lstStyle/>
          <a:p>
            <a:r>
              <a:rPr lang="en-NZ" dirty="0"/>
              <a:t>Great Frigatebirds</a:t>
            </a:r>
          </a:p>
        </p:txBody>
      </p:sp>
      <p:sp>
        <p:nvSpPr>
          <p:cNvPr id="11" name="TextBox 10">
            <a:extLst>
              <a:ext uri="{FF2B5EF4-FFF2-40B4-BE49-F238E27FC236}">
                <a16:creationId xmlns:a16="http://schemas.microsoft.com/office/drawing/2014/main" id="{7C820AB0-ACE8-2F84-8773-9D7AEF9ACDD2}"/>
              </a:ext>
            </a:extLst>
          </p:cNvPr>
          <p:cNvSpPr txBox="1"/>
          <p:nvPr/>
        </p:nvSpPr>
        <p:spPr>
          <a:xfrm>
            <a:off x="3112571" y="6488668"/>
            <a:ext cx="2315048" cy="369332"/>
          </a:xfrm>
          <a:prstGeom prst="rect">
            <a:avLst/>
          </a:prstGeom>
          <a:noFill/>
        </p:spPr>
        <p:txBody>
          <a:bodyPr wrap="square">
            <a:spAutoFit/>
          </a:bodyPr>
          <a:lstStyle/>
          <a:p>
            <a:r>
              <a:rPr lang="en-NZ" dirty="0"/>
              <a:t>Lesser Frigatebirds</a:t>
            </a:r>
          </a:p>
        </p:txBody>
      </p:sp>
      <p:pic>
        <p:nvPicPr>
          <p:cNvPr id="12" name="Picture 11">
            <a:extLst>
              <a:ext uri="{FF2B5EF4-FFF2-40B4-BE49-F238E27FC236}">
                <a16:creationId xmlns:a16="http://schemas.microsoft.com/office/drawing/2014/main" id="{57D4DAF9-97E2-37D3-69FA-8CDD85C99381}"/>
              </a:ext>
            </a:extLst>
          </p:cNvPr>
          <p:cNvPicPr>
            <a:picLocks noChangeAspect="1"/>
          </p:cNvPicPr>
          <p:nvPr/>
        </p:nvPicPr>
        <p:blipFill>
          <a:blip r:embed="rId6"/>
          <a:stretch>
            <a:fillRect/>
          </a:stretch>
        </p:blipFill>
        <p:spPr>
          <a:xfrm>
            <a:off x="1538515" y="4671908"/>
            <a:ext cx="2593012" cy="1728000"/>
          </a:xfrm>
          <a:prstGeom prst="rect">
            <a:avLst/>
          </a:prstGeom>
        </p:spPr>
      </p:pic>
      <p:pic>
        <p:nvPicPr>
          <p:cNvPr id="14" name="Picture 13">
            <a:extLst>
              <a:ext uri="{FF2B5EF4-FFF2-40B4-BE49-F238E27FC236}">
                <a16:creationId xmlns:a16="http://schemas.microsoft.com/office/drawing/2014/main" id="{63136A04-671C-A773-1651-AF94C9085B95}"/>
              </a:ext>
            </a:extLst>
          </p:cNvPr>
          <p:cNvPicPr>
            <a:picLocks noChangeAspect="1"/>
          </p:cNvPicPr>
          <p:nvPr/>
        </p:nvPicPr>
        <p:blipFill>
          <a:blip r:embed="rId7"/>
          <a:stretch>
            <a:fillRect/>
          </a:stretch>
        </p:blipFill>
        <p:spPr>
          <a:xfrm>
            <a:off x="4271649" y="4671908"/>
            <a:ext cx="2593012" cy="1728000"/>
          </a:xfrm>
          <a:prstGeom prst="rect">
            <a:avLst/>
          </a:prstGeom>
        </p:spPr>
      </p:pic>
    </p:spTree>
    <p:extLst>
      <p:ext uri="{BB962C8B-B14F-4D97-AF65-F5344CB8AC3E}">
        <p14:creationId xmlns:p14="http://schemas.microsoft.com/office/powerpoint/2010/main" val="354629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16BC7-ADEC-1CBF-C126-763B4476D1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835C28-88C8-DCAB-2B82-F725FFCB9F29}"/>
              </a:ext>
            </a:extLst>
          </p:cNvPr>
          <p:cNvSpPr>
            <a:spLocks noGrp="1"/>
          </p:cNvSpPr>
          <p:nvPr>
            <p:ph type="title"/>
          </p:nvPr>
        </p:nvSpPr>
        <p:spPr/>
        <p:txBody>
          <a:bodyPr>
            <a:normAutofit/>
          </a:bodyPr>
          <a:lstStyle/>
          <a:p>
            <a:r>
              <a:rPr lang="en-US" dirty="0"/>
              <a:t>Seabird families of Oceania</a:t>
            </a:r>
            <a:endParaRPr lang="en-NZ" dirty="0"/>
          </a:p>
        </p:txBody>
      </p:sp>
      <p:sp>
        <p:nvSpPr>
          <p:cNvPr id="3" name="Content Placeholder 2">
            <a:extLst>
              <a:ext uri="{FF2B5EF4-FFF2-40B4-BE49-F238E27FC236}">
                <a16:creationId xmlns:a16="http://schemas.microsoft.com/office/drawing/2014/main" id="{44D717C7-2742-57D9-E93E-F123647F9B36}"/>
              </a:ext>
            </a:extLst>
          </p:cNvPr>
          <p:cNvSpPr>
            <a:spLocks noGrp="1"/>
          </p:cNvSpPr>
          <p:nvPr>
            <p:ph idx="4294967295"/>
          </p:nvPr>
        </p:nvSpPr>
        <p:spPr>
          <a:xfrm>
            <a:off x="577969" y="1171635"/>
            <a:ext cx="8031191" cy="4874178"/>
          </a:xfrm>
          <a:prstGeom prst="rect">
            <a:avLst/>
          </a:prstGeom>
        </p:spPr>
        <p:txBody>
          <a:bodyPr>
            <a:normAutofit/>
          </a:bodyPr>
          <a:lstStyle/>
          <a:p>
            <a:pPr marL="0" indent="0">
              <a:buNone/>
            </a:pPr>
            <a:r>
              <a:rPr lang="en-NZ" dirty="0"/>
              <a:t>	#7. Boobies (Sulidae) </a:t>
            </a:r>
          </a:p>
          <a:p>
            <a:r>
              <a:rPr lang="en-NZ" dirty="0"/>
              <a:t>Fish and squid eaters; colonial nesters</a:t>
            </a:r>
          </a:p>
          <a:p>
            <a:pPr marL="0" indent="0">
              <a:buNone/>
            </a:pPr>
            <a:r>
              <a:rPr lang="en-NZ" dirty="0"/>
              <a:t>	</a:t>
            </a:r>
          </a:p>
          <a:p>
            <a:pPr marL="0" indent="0">
              <a:buNone/>
            </a:pPr>
            <a:endParaRPr lang="en-NZ" dirty="0"/>
          </a:p>
        </p:txBody>
      </p:sp>
      <p:pic>
        <p:nvPicPr>
          <p:cNvPr id="5" name="Picture 4">
            <a:extLst>
              <a:ext uri="{FF2B5EF4-FFF2-40B4-BE49-F238E27FC236}">
                <a16:creationId xmlns:a16="http://schemas.microsoft.com/office/drawing/2014/main" id="{7F58996E-AC6A-6A59-25E3-038C7086EF08}"/>
              </a:ext>
            </a:extLst>
          </p:cNvPr>
          <p:cNvPicPr>
            <a:picLocks noChangeAspect="1"/>
          </p:cNvPicPr>
          <p:nvPr/>
        </p:nvPicPr>
        <p:blipFill>
          <a:blip r:embed="rId3"/>
          <a:stretch>
            <a:fillRect/>
          </a:stretch>
        </p:blipFill>
        <p:spPr>
          <a:xfrm>
            <a:off x="392167" y="2651848"/>
            <a:ext cx="2255053" cy="3006737"/>
          </a:xfrm>
          <a:prstGeom prst="rect">
            <a:avLst/>
          </a:prstGeom>
        </p:spPr>
      </p:pic>
      <p:pic>
        <p:nvPicPr>
          <p:cNvPr id="8" name="Picture 7">
            <a:extLst>
              <a:ext uri="{FF2B5EF4-FFF2-40B4-BE49-F238E27FC236}">
                <a16:creationId xmlns:a16="http://schemas.microsoft.com/office/drawing/2014/main" id="{A9C48B9A-F066-D761-2CD9-CC813190850B}"/>
              </a:ext>
            </a:extLst>
          </p:cNvPr>
          <p:cNvPicPr>
            <a:picLocks noChangeAspect="1"/>
          </p:cNvPicPr>
          <p:nvPr/>
        </p:nvPicPr>
        <p:blipFill>
          <a:blip r:embed="rId4"/>
          <a:stretch>
            <a:fillRect/>
          </a:stretch>
        </p:blipFill>
        <p:spPr>
          <a:xfrm>
            <a:off x="2918491" y="2651848"/>
            <a:ext cx="1994847" cy="2990193"/>
          </a:xfrm>
          <a:prstGeom prst="rect">
            <a:avLst/>
          </a:prstGeom>
        </p:spPr>
      </p:pic>
      <p:pic>
        <p:nvPicPr>
          <p:cNvPr id="10" name="Picture 9">
            <a:extLst>
              <a:ext uri="{FF2B5EF4-FFF2-40B4-BE49-F238E27FC236}">
                <a16:creationId xmlns:a16="http://schemas.microsoft.com/office/drawing/2014/main" id="{33193BAA-24F3-DC5D-1E54-4DF33C15D9B1}"/>
              </a:ext>
            </a:extLst>
          </p:cNvPr>
          <p:cNvPicPr>
            <a:picLocks noChangeAspect="1"/>
          </p:cNvPicPr>
          <p:nvPr/>
        </p:nvPicPr>
        <p:blipFill>
          <a:blip r:embed="rId5"/>
          <a:stretch>
            <a:fillRect/>
          </a:stretch>
        </p:blipFill>
        <p:spPr>
          <a:xfrm>
            <a:off x="6025434" y="2651848"/>
            <a:ext cx="2242645" cy="2990193"/>
          </a:xfrm>
          <a:prstGeom prst="rect">
            <a:avLst/>
          </a:prstGeom>
        </p:spPr>
      </p:pic>
      <p:sp>
        <p:nvSpPr>
          <p:cNvPr id="12" name="TextBox 11">
            <a:extLst>
              <a:ext uri="{FF2B5EF4-FFF2-40B4-BE49-F238E27FC236}">
                <a16:creationId xmlns:a16="http://schemas.microsoft.com/office/drawing/2014/main" id="{D05C6CFE-6416-B23D-E7EF-6B9D4D3D2A41}"/>
              </a:ext>
            </a:extLst>
          </p:cNvPr>
          <p:cNvSpPr txBox="1"/>
          <p:nvPr/>
        </p:nvSpPr>
        <p:spPr>
          <a:xfrm>
            <a:off x="1629914" y="6223492"/>
            <a:ext cx="2290445" cy="369332"/>
          </a:xfrm>
          <a:prstGeom prst="rect">
            <a:avLst/>
          </a:prstGeom>
          <a:noFill/>
        </p:spPr>
        <p:txBody>
          <a:bodyPr wrap="square">
            <a:spAutoFit/>
          </a:bodyPr>
          <a:lstStyle/>
          <a:p>
            <a:r>
              <a:rPr lang="en-NZ" dirty="0"/>
              <a:t>Red-footed Booby </a:t>
            </a:r>
          </a:p>
        </p:txBody>
      </p:sp>
      <p:sp>
        <p:nvSpPr>
          <p:cNvPr id="14" name="TextBox 13">
            <a:extLst>
              <a:ext uri="{FF2B5EF4-FFF2-40B4-BE49-F238E27FC236}">
                <a16:creationId xmlns:a16="http://schemas.microsoft.com/office/drawing/2014/main" id="{1FC35968-AC03-AF50-7D92-43644897ADE5}"/>
              </a:ext>
            </a:extLst>
          </p:cNvPr>
          <p:cNvSpPr txBox="1"/>
          <p:nvPr/>
        </p:nvSpPr>
        <p:spPr>
          <a:xfrm>
            <a:off x="846083" y="5761188"/>
            <a:ext cx="1697420" cy="369332"/>
          </a:xfrm>
          <a:prstGeom prst="rect">
            <a:avLst/>
          </a:prstGeom>
          <a:noFill/>
        </p:spPr>
        <p:txBody>
          <a:bodyPr wrap="square">
            <a:spAutoFit/>
          </a:bodyPr>
          <a:lstStyle/>
          <a:p>
            <a:r>
              <a:rPr lang="en-NZ" dirty="0"/>
              <a:t>Pied form </a:t>
            </a:r>
          </a:p>
        </p:txBody>
      </p:sp>
      <p:sp>
        <p:nvSpPr>
          <p:cNvPr id="16" name="TextBox 15">
            <a:extLst>
              <a:ext uri="{FF2B5EF4-FFF2-40B4-BE49-F238E27FC236}">
                <a16:creationId xmlns:a16="http://schemas.microsoft.com/office/drawing/2014/main" id="{8969B627-AFA6-3D9A-A4BE-17386F7D7395}"/>
              </a:ext>
            </a:extLst>
          </p:cNvPr>
          <p:cNvSpPr txBox="1"/>
          <p:nvPr/>
        </p:nvSpPr>
        <p:spPr>
          <a:xfrm>
            <a:off x="3203621" y="5761188"/>
            <a:ext cx="1581807" cy="369332"/>
          </a:xfrm>
          <a:prstGeom prst="rect">
            <a:avLst/>
          </a:prstGeom>
          <a:noFill/>
        </p:spPr>
        <p:txBody>
          <a:bodyPr wrap="square">
            <a:spAutoFit/>
          </a:bodyPr>
          <a:lstStyle/>
          <a:p>
            <a:r>
              <a:rPr lang="en-NZ" dirty="0"/>
              <a:t>Brown form</a:t>
            </a:r>
          </a:p>
        </p:txBody>
      </p:sp>
      <p:sp>
        <p:nvSpPr>
          <p:cNvPr id="18" name="TextBox 17">
            <a:extLst>
              <a:ext uri="{FF2B5EF4-FFF2-40B4-BE49-F238E27FC236}">
                <a16:creationId xmlns:a16="http://schemas.microsoft.com/office/drawing/2014/main" id="{1693ADF3-ECB6-99F0-2169-79542502798E}"/>
              </a:ext>
            </a:extLst>
          </p:cNvPr>
          <p:cNvSpPr txBox="1"/>
          <p:nvPr/>
        </p:nvSpPr>
        <p:spPr>
          <a:xfrm>
            <a:off x="6286371" y="6138785"/>
            <a:ext cx="2163944" cy="369332"/>
          </a:xfrm>
          <a:prstGeom prst="rect">
            <a:avLst/>
          </a:prstGeom>
          <a:noFill/>
        </p:spPr>
        <p:txBody>
          <a:bodyPr wrap="square">
            <a:spAutoFit/>
          </a:bodyPr>
          <a:lstStyle/>
          <a:p>
            <a:r>
              <a:rPr lang="en-NZ" dirty="0"/>
              <a:t>Masked Booby </a:t>
            </a:r>
          </a:p>
        </p:txBody>
      </p:sp>
    </p:spTree>
    <p:extLst>
      <p:ext uri="{BB962C8B-B14F-4D97-AF65-F5344CB8AC3E}">
        <p14:creationId xmlns:p14="http://schemas.microsoft.com/office/powerpoint/2010/main" val="199401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FF22E-D8E2-9035-FDC8-E4499E4DC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9842F-6419-1770-2079-395604C9758B}"/>
              </a:ext>
            </a:extLst>
          </p:cNvPr>
          <p:cNvSpPr>
            <a:spLocks noGrp="1"/>
          </p:cNvSpPr>
          <p:nvPr>
            <p:ph type="title"/>
          </p:nvPr>
        </p:nvSpPr>
        <p:spPr/>
        <p:txBody>
          <a:bodyPr>
            <a:normAutofit/>
          </a:bodyPr>
          <a:lstStyle/>
          <a:p>
            <a:r>
              <a:rPr lang="en-US" dirty="0"/>
              <a:t>Seabird families of Oceania</a:t>
            </a:r>
            <a:endParaRPr lang="en-NZ" dirty="0"/>
          </a:p>
        </p:txBody>
      </p:sp>
      <p:sp>
        <p:nvSpPr>
          <p:cNvPr id="3" name="Content Placeholder 2">
            <a:extLst>
              <a:ext uri="{FF2B5EF4-FFF2-40B4-BE49-F238E27FC236}">
                <a16:creationId xmlns:a16="http://schemas.microsoft.com/office/drawing/2014/main" id="{781FF4B8-9BDD-08F0-0249-B338CB756261}"/>
              </a:ext>
            </a:extLst>
          </p:cNvPr>
          <p:cNvSpPr>
            <a:spLocks noGrp="1"/>
          </p:cNvSpPr>
          <p:nvPr>
            <p:ph idx="4294967295"/>
          </p:nvPr>
        </p:nvSpPr>
        <p:spPr>
          <a:xfrm>
            <a:off x="577969" y="1171635"/>
            <a:ext cx="8031191" cy="4874178"/>
          </a:xfrm>
          <a:prstGeom prst="rect">
            <a:avLst/>
          </a:prstGeom>
        </p:spPr>
        <p:txBody>
          <a:bodyPr>
            <a:normAutofit/>
          </a:bodyPr>
          <a:lstStyle/>
          <a:p>
            <a:pPr marL="0" indent="0">
              <a:buNone/>
            </a:pPr>
            <a:r>
              <a:rPr lang="en-NZ" dirty="0"/>
              <a:t>	#8. Tropicbirds (Phaethontidae) </a:t>
            </a:r>
          </a:p>
          <a:p>
            <a:r>
              <a:rPr lang="en-NZ" dirty="0"/>
              <a:t>Fish and squid eaters; solitary nesters, prominent elongated tail feathers.</a:t>
            </a:r>
          </a:p>
          <a:p>
            <a:pPr marL="0" indent="0">
              <a:buNone/>
            </a:pPr>
            <a:r>
              <a:rPr lang="en-NZ" dirty="0"/>
              <a:t>	</a:t>
            </a:r>
            <a:endParaRPr lang="en-NZ" dirty="0">
              <a:highlight>
                <a:srgbClr val="FFFF00"/>
              </a:highlight>
            </a:endParaRPr>
          </a:p>
          <a:p>
            <a:pPr marL="0" indent="0">
              <a:buNone/>
            </a:pPr>
            <a:endParaRPr lang="en-NZ" dirty="0"/>
          </a:p>
        </p:txBody>
      </p:sp>
      <p:pic>
        <p:nvPicPr>
          <p:cNvPr id="4" name="Picture 3">
            <a:extLst>
              <a:ext uri="{FF2B5EF4-FFF2-40B4-BE49-F238E27FC236}">
                <a16:creationId xmlns:a16="http://schemas.microsoft.com/office/drawing/2014/main" id="{0E90EACD-BE38-1F5F-9B7E-199FEC2DDF37}"/>
              </a:ext>
            </a:extLst>
          </p:cNvPr>
          <p:cNvPicPr>
            <a:picLocks noChangeAspect="1"/>
          </p:cNvPicPr>
          <p:nvPr/>
        </p:nvPicPr>
        <p:blipFill>
          <a:blip r:embed="rId3"/>
          <a:stretch>
            <a:fillRect/>
          </a:stretch>
        </p:blipFill>
        <p:spPr>
          <a:xfrm>
            <a:off x="1952076" y="2963878"/>
            <a:ext cx="4824301" cy="3281771"/>
          </a:xfrm>
          <a:prstGeom prst="rect">
            <a:avLst/>
          </a:prstGeom>
        </p:spPr>
      </p:pic>
    </p:spTree>
    <p:extLst>
      <p:ext uri="{BB962C8B-B14F-4D97-AF65-F5344CB8AC3E}">
        <p14:creationId xmlns:p14="http://schemas.microsoft.com/office/powerpoint/2010/main" val="23495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43FA7-A423-AA3C-BB22-6DF22B64AB2F}"/>
              </a:ext>
            </a:extLst>
          </p:cNvPr>
          <p:cNvSpPr>
            <a:spLocks noGrp="1"/>
          </p:cNvSpPr>
          <p:nvPr>
            <p:ph type="title"/>
          </p:nvPr>
        </p:nvSpPr>
        <p:spPr>
          <a:xfrm>
            <a:off x="577969" y="265176"/>
            <a:ext cx="8726451" cy="821752"/>
          </a:xfrm>
        </p:spPr>
        <p:txBody>
          <a:bodyPr>
            <a:normAutofit/>
          </a:bodyPr>
          <a:lstStyle/>
          <a:p>
            <a:r>
              <a:rPr lang="en-US" dirty="0"/>
              <a:t>Identifying the Seabirds of Palau</a:t>
            </a:r>
            <a:endParaRPr lang="en-NZ" sz="2800" dirty="0"/>
          </a:p>
        </p:txBody>
      </p:sp>
      <p:sp>
        <p:nvSpPr>
          <p:cNvPr id="3" name="Content Placeholder 2">
            <a:extLst>
              <a:ext uri="{FF2B5EF4-FFF2-40B4-BE49-F238E27FC236}">
                <a16:creationId xmlns:a16="http://schemas.microsoft.com/office/drawing/2014/main" id="{7A53FB8B-BF16-21E3-988C-F53B3776AB1E}"/>
              </a:ext>
            </a:extLst>
          </p:cNvPr>
          <p:cNvSpPr>
            <a:spLocks noGrp="1"/>
          </p:cNvSpPr>
          <p:nvPr>
            <p:ph idx="1"/>
          </p:nvPr>
        </p:nvSpPr>
        <p:spPr/>
        <p:txBody>
          <a:bodyPr>
            <a:normAutofit/>
          </a:bodyPr>
          <a:lstStyle/>
          <a:p>
            <a:r>
              <a:rPr lang="en-US" dirty="0"/>
              <a:t>Palau supports important breeding numbers of  at least 11 species of seabird of all the major groups, some globally important colonies so monitoring health and threats is important </a:t>
            </a:r>
          </a:p>
          <a:p>
            <a:r>
              <a:rPr lang="en-US" dirty="0"/>
              <a:t>There are many more pelagic species that pass through on seasonal migrations between northern and southern hemispheres, or disperse from other tropical breeding grounds</a:t>
            </a:r>
          </a:p>
          <a:p>
            <a:pPr marL="0" indent="0">
              <a:buNone/>
            </a:pPr>
            <a:endParaRPr lang="en-US" dirty="0"/>
          </a:p>
        </p:txBody>
      </p:sp>
    </p:spTree>
    <p:extLst>
      <p:ext uri="{BB962C8B-B14F-4D97-AF65-F5344CB8AC3E}">
        <p14:creationId xmlns:p14="http://schemas.microsoft.com/office/powerpoint/2010/main" val="428284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B3A6A-FF7B-8932-D4F3-EE260E6F38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AD025-DF98-EBCF-4D95-FAA0A6451FA2}"/>
              </a:ext>
            </a:extLst>
          </p:cNvPr>
          <p:cNvSpPr>
            <a:spLocks noGrp="1"/>
          </p:cNvSpPr>
          <p:nvPr>
            <p:ph type="title"/>
          </p:nvPr>
        </p:nvSpPr>
        <p:spPr>
          <a:xfrm>
            <a:off x="577969" y="265175"/>
            <a:ext cx="8460523" cy="906459"/>
          </a:xfrm>
        </p:spPr>
        <p:txBody>
          <a:bodyPr>
            <a:normAutofit/>
          </a:bodyPr>
          <a:lstStyle/>
          <a:p>
            <a:r>
              <a:rPr lang="en-US" dirty="0"/>
              <a:t>Sooty vs Bridled Terns</a:t>
            </a:r>
            <a:endParaRPr lang="en-NZ" dirty="0"/>
          </a:p>
        </p:txBody>
      </p:sp>
      <p:sp>
        <p:nvSpPr>
          <p:cNvPr id="3" name="Content Placeholder 2">
            <a:extLst>
              <a:ext uri="{FF2B5EF4-FFF2-40B4-BE49-F238E27FC236}">
                <a16:creationId xmlns:a16="http://schemas.microsoft.com/office/drawing/2014/main" id="{507C912C-4AF6-E073-5B5B-FF1EA75B4B3D}"/>
              </a:ext>
            </a:extLst>
          </p:cNvPr>
          <p:cNvSpPr>
            <a:spLocks noGrp="1"/>
          </p:cNvSpPr>
          <p:nvPr>
            <p:ph idx="1"/>
          </p:nvPr>
        </p:nvSpPr>
        <p:spPr>
          <a:xfrm>
            <a:off x="577969" y="1171634"/>
            <a:ext cx="8031191" cy="4874179"/>
          </a:xfrm>
        </p:spPr>
        <p:txBody>
          <a:bodyPr/>
          <a:lstStyle/>
          <a:p>
            <a:r>
              <a:rPr lang="en-NZ" dirty="0"/>
              <a:t>Sooty Terns are black and white </a:t>
            </a:r>
          </a:p>
          <a:p>
            <a:r>
              <a:rPr lang="en-NZ" dirty="0"/>
              <a:t>Bridled Terns are dark greyish black above</a:t>
            </a:r>
          </a:p>
        </p:txBody>
      </p:sp>
      <p:pic>
        <p:nvPicPr>
          <p:cNvPr id="7" name="Picture 6">
            <a:extLst>
              <a:ext uri="{FF2B5EF4-FFF2-40B4-BE49-F238E27FC236}">
                <a16:creationId xmlns:a16="http://schemas.microsoft.com/office/drawing/2014/main" id="{F7728F07-9EDD-C67D-8B57-69AB0577C401}"/>
              </a:ext>
            </a:extLst>
          </p:cNvPr>
          <p:cNvPicPr>
            <a:picLocks noChangeAspect="1"/>
          </p:cNvPicPr>
          <p:nvPr/>
        </p:nvPicPr>
        <p:blipFill>
          <a:blip r:embed="rId3"/>
          <a:stretch>
            <a:fillRect/>
          </a:stretch>
        </p:blipFill>
        <p:spPr>
          <a:xfrm>
            <a:off x="128079" y="2368695"/>
            <a:ext cx="2259962" cy="1512000"/>
          </a:xfrm>
          <a:prstGeom prst="rect">
            <a:avLst/>
          </a:prstGeom>
        </p:spPr>
      </p:pic>
      <p:pic>
        <p:nvPicPr>
          <p:cNvPr id="11" name="Picture 10">
            <a:extLst>
              <a:ext uri="{FF2B5EF4-FFF2-40B4-BE49-F238E27FC236}">
                <a16:creationId xmlns:a16="http://schemas.microsoft.com/office/drawing/2014/main" id="{2787C23C-5309-CABA-B41C-1C1AA3C1BC1B}"/>
              </a:ext>
            </a:extLst>
          </p:cNvPr>
          <p:cNvPicPr>
            <a:picLocks noChangeAspect="1"/>
          </p:cNvPicPr>
          <p:nvPr/>
        </p:nvPicPr>
        <p:blipFill>
          <a:blip r:embed="rId4"/>
          <a:stretch>
            <a:fillRect/>
          </a:stretch>
        </p:blipFill>
        <p:spPr>
          <a:xfrm>
            <a:off x="2485865" y="2368695"/>
            <a:ext cx="2662086" cy="1512000"/>
          </a:xfrm>
          <a:prstGeom prst="rect">
            <a:avLst/>
          </a:prstGeom>
        </p:spPr>
      </p:pic>
      <p:pic>
        <p:nvPicPr>
          <p:cNvPr id="13" name="Picture 12">
            <a:extLst>
              <a:ext uri="{FF2B5EF4-FFF2-40B4-BE49-F238E27FC236}">
                <a16:creationId xmlns:a16="http://schemas.microsoft.com/office/drawing/2014/main" id="{3841A5B1-5325-7374-3964-06D07A712514}"/>
              </a:ext>
            </a:extLst>
          </p:cNvPr>
          <p:cNvPicPr>
            <a:picLocks noChangeAspect="1"/>
          </p:cNvPicPr>
          <p:nvPr/>
        </p:nvPicPr>
        <p:blipFill>
          <a:blip r:embed="rId5"/>
          <a:stretch>
            <a:fillRect/>
          </a:stretch>
        </p:blipFill>
        <p:spPr>
          <a:xfrm>
            <a:off x="5280821" y="2368695"/>
            <a:ext cx="2259962" cy="1512000"/>
          </a:xfrm>
          <a:prstGeom prst="rect">
            <a:avLst/>
          </a:prstGeom>
        </p:spPr>
      </p:pic>
      <p:pic>
        <p:nvPicPr>
          <p:cNvPr id="16" name="Picture 15">
            <a:extLst>
              <a:ext uri="{FF2B5EF4-FFF2-40B4-BE49-F238E27FC236}">
                <a16:creationId xmlns:a16="http://schemas.microsoft.com/office/drawing/2014/main" id="{71571853-4248-2EE7-0805-669066C9D23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46771" y="2368695"/>
            <a:ext cx="1285200" cy="1512000"/>
          </a:xfrm>
          <a:prstGeom prst="rect">
            <a:avLst/>
          </a:prstGeom>
          <a:noFill/>
          <a:ln>
            <a:noFill/>
          </a:ln>
        </p:spPr>
      </p:pic>
      <p:sp>
        <p:nvSpPr>
          <p:cNvPr id="18" name="TextBox 17">
            <a:extLst>
              <a:ext uri="{FF2B5EF4-FFF2-40B4-BE49-F238E27FC236}">
                <a16:creationId xmlns:a16="http://schemas.microsoft.com/office/drawing/2014/main" id="{1DA0056E-C119-BE5A-BA69-91A335421276}"/>
              </a:ext>
            </a:extLst>
          </p:cNvPr>
          <p:cNvSpPr txBox="1"/>
          <p:nvPr/>
        </p:nvSpPr>
        <p:spPr>
          <a:xfrm>
            <a:off x="3775734" y="4164481"/>
            <a:ext cx="2290445" cy="369332"/>
          </a:xfrm>
          <a:prstGeom prst="rect">
            <a:avLst/>
          </a:prstGeom>
          <a:noFill/>
        </p:spPr>
        <p:txBody>
          <a:bodyPr wrap="square">
            <a:spAutoFit/>
          </a:bodyPr>
          <a:lstStyle/>
          <a:p>
            <a:pPr algn="ctr"/>
            <a:r>
              <a:rPr lang="en-NZ" dirty="0"/>
              <a:t>Sooty Tern</a:t>
            </a:r>
          </a:p>
        </p:txBody>
      </p:sp>
      <p:sp>
        <p:nvSpPr>
          <p:cNvPr id="20" name="TextBox 19">
            <a:extLst>
              <a:ext uri="{FF2B5EF4-FFF2-40B4-BE49-F238E27FC236}">
                <a16:creationId xmlns:a16="http://schemas.microsoft.com/office/drawing/2014/main" id="{0358F5FF-ABC6-14E9-910A-FD444D893DCB}"/>
              </a:ext>
            </a:extLst>
          </p:cNvPr>
          <p:cNvSpPr txBox="1"/>
          <p:nvPr/>
        </p:nvSpPr>
        <p:spPr>
          <a:xfrm>
            <a:off x="97596" y="3863609"/>
            <a:ext cx="2290445" cy="369332"/>
          </a:xfrm>
          <a:prstGeom prst="rect">
            <a:avLst/>
          </a:prstGeom>
          <a:noFill/>
        </p:spPr>
        <p:txBody>
          <a:bodyPr wrap="square">
            <a:spAutoFit/>
          </a:bodyPr>
          <a:lstStyle/>
          <a:p>
            <a:pPr algn="ctr"/>
            <a:r>
              <a:rPr lang="en-NZ" dirty="0"/>
              <a:t>Adult with eggs</a:t>
            </a:r>
          </a:p>
        </p:txBody>
      </p:sp>
      <p:sp>
        <p:nvSpPr>
          <p:cNvPr id="22" name="TextBox 21">
            <a:extLst>
              <a:ext uri="{FF2B5EF4-FFF2-40B4-BE49-F238E27FC236}">
                <a16:creationId xmlns:a16="http://schemas.microsoft.com/office/drawing/2014/main" id="{82D75E81-065C-21C7-9CC8-ED4CD4EA73CE}"/>
              </a:ext>
            </a:extLst>
          </p:cNvPr>
          <p:cNvSpPr txBox="1"/>
          <p:nvPr/>
        </p:nvSpPr>
        <p:spPr>
          <a:xfrm>
            <a:off x="3267074" y="3863609"/>
            <a:ext cx="1173510" cy="369332"/>
          </a:xfrm>
          <a:prstGeom prst="rect">
            <a:avLst/>
          </a:prstGeom>
          <a:noFill/>
        </p:spPr>
        <p:txBody>
          <a:bodyPr wrap="square">
            <a:spAutoFit/>
          </a:bodyPr>
          <a:lstStyle/>
          <a:p>
            <a:pPr algn="ctr"/>
            <a:r>
              <a:rPr lang="en-NZ" dirty="0"/>
              <a:t>Juvenile</a:t>
            </a:r>
          </a:p>
        </p:txBody>
      </p:sp>
      <p:sp>
        <p:nvSpPr>
          <p:cNvPr id="24" name="TextBox 23">
            <a:extLst>
              <a:ext uri="{FF2B5EF4-FFF2-40B4-BE49-F238E27FC236}">
                <a16:creationId xmlns:a16="http://schemas.microsoft.com/office/drawing/2014/main" id="{F9BE94D8-CA2B-80A4-6B8C-5FD1F4CD0672}"/>
              </a:ext>
            </a:extLst>
          </p:cNvPr>
          <p:cNvSpPr txBox="1"/>
          <p:nvPr/>
        </p:nvSpPr>
        <p:spPr>
          <a:xfrm>
            <a:off x="5636802" y="3863609"/>
            <a:ext cx="1548000" cy="369332"/>
          </a:xfrm>
          <a:prstGeom prst="rect">
            <a:avLst/>
          </a:prstGeom>
          <a:noFill/>
        </p:spPr>
        <p:txBody>
          <a:bodyPr wrap="square">
            <a:spAutoFit/>
          </a:bodyPr>
          <a:lstStyle/>
          <a:p>
            <a:pPr algn="ctr"/>
            <a:r>
              <a:rPr lang="en-NZ" dirty="0"/>
              <a:t>Colony</a:t>
            </a:r>
          </a:p>
        </p:txBody>
      </p:sp>
      <p:sp>
        <p:nvSpPr>
          <p:cNvPr id="26" name="TextBox 25">
            <a:extLst>
              <a:ext uri="{FF2B5EF4-FFF2-40B4-BE49-F238E27FC236}">
                <a16:creationId xmlns:a16="http://schemas.microsoft.com/office/drawing/2014/main" id="{BFDF6147-E6E1-9056-89A8-D97566701301}"/>
              </a:ext>
            </a:extLst>
          </p:cNvPr>
          <p:cNvSpPr txBox="1"/>
          <p:nvPr/>
        </p:nvSpPr>
        <p:spPr>
          <a:xfrm>
            <a:off x="7414844" y="3863609"/>
            <a:ext cx="1548000" cy="369332"/>
          </a:xfrm>
          <a:prstGeom prst="rect">
            <a:avLst/>
          </a:prstGeom>
          <a:noFill/>
        </p:spPr>
        <p:txBody>
          <a:bodyPr wrap="square">
            <a:spAutoFit/>
          </a:bodyPr>
          <a:lstStyle/>
          <a:p>
            <a:pPr algn="ctr"/>
            <a:r>
              <a:rPr lang="en-NZ" dirty="0"/>
              <a:t>Chick</a:t>
            </a:r>
          </a:p>
        </p:txBody>
      </p:sp>
      <p:sp>
        <p:nvSpPr>
          <p:cNvPr id="28" name="TextBox 27">
            <a:extLst>
              <a:ext uri="{FF2B5EF4-FFF2-40B4-BE49-F238E27FC236}">
                <a16:creationId xmlns:a16="http://schemas.microsoft.com/office/drawing/2014/main" id="{A26E4278-5CBB-6D02-DFB6-CBCC5365CBB5}"/>
              </a:ext>
            </a:extLst>
          </p:cNvPr>
          <p:cNvSpPr txBox="1"/>
          <p:nvPr/>
        </p:nvSpPr>
        <p:spPr>
          <a:xfrm>
            <a:off x="3426777" y="6457797"/>
            <a:ext cx="2290445" cy="369332"/>
          </a:xfrm>
          <a:prstGeom prst="rect">
            <a:avLst/>
          </a:prstGeom>
          <a:noFill/>
        </p:spPr>
        <p:txBody>
          <a:bodyPr wrap="square">
            <a:spAutoFit/>
          </a:bodyPr>
          <a:lstStyle/>
          <a:p>
            <a:pPr algn="ctr"/>
            <a:r>
              <a:rPr lang="en-NZ" dirty="0"/>
              <a:t>Bridled Tern</a:t>
            </a:r>
          </a:p>
        </p:txBody>
      </p:sp>
      <p:pic>
        <p:nvPicPr>
          <p:cNvPr id="36" name="Picture 35">
            <a:extLst>
              <a:ext uri="{FF2B5EF4-FFF2-40B4-BE49-F238E27FC236}">
                <a16:creationId xmlns:a16="http://schemas.microsoft.com/office/drawing/2014/main" id="{0BBC7D48-0476-920E-51C8-94FB8C57367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22" y="4593203"/>
            <a:ext cx="2268000" cy="1512000"/>
          </a:xfrm>
          <a:prstGeom prst="rect">
            <a:avLst/>
          </a:prstGeom>
          <a:noFill/>
          <a:ln>
            <a:noFill/>
          </a:ln>
        </p:spPr>
      </p:pic>
      <p:pic>
        <p:nvPicPr>
          <p:cNvPr id="37" name="Picture 36">
            <a:extLst>
              <a:ext uri="{FF2B5EF4-FFF2-40B4-BE49-F238E27FC236}">
                <a16:creationId xmlns:a16="http://schemas.microsoft.com/office/drawing/2014/main" id="{47D9993A-74E7-94B2-5C1B-AC1C560BA3A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86693" y="4593203"/>
            <a:ext cx="2419200" cy="1512000"/>
          </a:xfrm>
          <a:prstGeom prst="rect">
            <a:avLst/>
          </a:prstGeom>
          <a:noFill/>
          <a:ln>
            <a:noFill/>
          </a:ln>
        </p:spPr>
      </p:pic>
      <p:pic>
        <p:nvPicPr>
          <p:cNvPr id="38" name="Picture 37">
            <a:extLst>
              <a:ext uri="{FF2B5EF4-FFF2-40B4-BE49-F238E27FC236}">
                <a16:creationId xmlns:a16="http://schemas.microsoft.com/office/drawing/2014/main" id="{35DA36E6-D8E0-0C41-958C-00013CC2297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42050" y="4593203"/>
            <a:ext cx="2343600" cy="1512000"/>
          </a:xfrm>
          <a:prstGeom prst="rect">
            <a:avLst/>
          </a:prstGeom>
          <a:noFill/>
          <a:ln>
            <a:noFill/>
          </a:ln>
        </p:spPr>
      </p:pic>
      <p:pic>
        <p:nvPicPr>
          <p:cNvPr id="39" name="Picture 38">
            <a:extLst>
              <a:ext uri="{FF2B5EF4-FFF2-40B4-BE49-F238E27FC236}">
                <a16:creationId xmlns:a16="http://schemas.microsoft.com/office/drawing/2014/main" id="{3DAE727D-D5B1-DA70-BBAF-4AAD20964DF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08035" y="4593203"/>
            <a:ext cx="2016000" cy="1512000"/>
          </a:xfrm>
          <a:prstGeom prst="rect">
            <a:avLst/>
          </a:prstGeom>
          <a:noFill/>
          <a:ln>
            <a:noFill/>
          </a:ln>
        </p:spPr>
      </p:pic>
      <p:sp>
        <p:nvSpPr>
          <p:cNvPr id="47" name="TextBox 46">
            <a:extLst>
              <a:ext uri="{FF2B5EF4-FFF2-40B4-BE49-F238E27FC236}">
                <a16:creationId xmlns:a16="http://schemas.microsoft.com/office/drawing/2014/main" id="{60FC0603-5445-1983-A3CC-6EDF31819BC1}"/>
              </a:ext>
            </a:extLst>
          </p:cNvPr>
          <p:cNvSpPr txBox="1"/>
          <p:nvPr/>
        </p:nvSpPr>
        <p:spPr>
          <a:xfrm>
            <a:off x="0" y="6079378"/>
            <a:ext cx="2250536" cy="646331"/>
          </a:xfrm>
          <a:prstGeom prst="rect">
            <a:avLst/>
          </a:prstGeom>
          <a:noFill/>
        </p:spPr>
        <p:txBody>
          <a:bodyPr wrap="square">
            <a:spAutoFit/>
          </a:bodyPr>
          <a:lstStyle/>
          <a:p>
            <a:pPr algn="ctr"/>
            <a:r>
              <a:rPr lang="en-NZ" dirty="0"/>
              <a:t>Adult in breeding plumage</a:t>
            </a:r>
          </a:p>
        </p:txBody>
      </p:sp>
      <p:sp>
        <p:nvSpPr>
          <p:cNvPr id="49" name="TextBox 48">
            <a:extLst>
              <a:ext uri="{FF2B5EF4-FFF2-40B4-BE49-F238E27FC236}">
                <a16:creationId xmlns:a16="http://schemas.microsoft.com/office/drawing/2014/main" id="{7CC04AD8-E306-440E-08AB-E5E4FB4002B1}"/>
              </a:ext>
            </a:extLst>
          </p:cNvPr>
          <p:cNvSpPr txBox="1"/>
          <p:nvPr/>
        </p:nvSpPr>
        <p:spPr>
          <a:xfrm>
            <a:off x="2783801" y="6079378"/>
            <a:ext cx="1424983" cy="369332"/>
          </a:xfrm>
          <a:prstGeom prst="rect">
            <a:avLst/>
          </a:prstGeom>
          <a:noFill/>
        </p:spPr>
        <p:txBody>
          <a:bodyPr wrap="square">
            <a:spAutoFit/>
          </a:bodyPr>
          <a:lstStyle/>
          <a:p>
            <a:pPr algn="ctr"/>
            <a:r>
              <a:rPr lang="en-NZ" dirty="0"/>
              <a:t>Juvenile</a:t>
            </a:r>
          </a:p>
        </p:txBody>
      </p:sp>
      <p:sp>
        <p:nvSpPr>
          <p:cNvPr id="51" name="TextBox 50">
            <a:extLst>
              <a:ext uri="{FF2B5EF4-FFF2-40B4-BE49-F238E27FC236}">
                <a16:creationId xmlns:a16="http://schemas.microsoft.com/office/drawing/2014/main" id="{956BCB07-D7ED-7576-B712-931A1177C3A5}"/>
              </a:ext>
            </a:extLst>
          </p:cNvPr>
          <p:cNvSpPr txBox="1"/>
          <p:nvPr/>
        </p:nvSpPr>
        <p:spPr>
          <a:xfrm>
            <a:off x="4742049" y="6079378"/>
            <a:ext cx="2343600" cy="369332"/>
          </a:xfrm>
          <a:prstGeom prst="rect">
            <a:avLst/>
          </a:prstGeom>
          <a:noFill/>
        </p:spPr>
        <p:txBody>
          <a:bodyPr wrap="square">
            <a:spAutoFit/>
          </a:bodyPr>
          <a:lstStyle/>
          <a:p>
            <a:pPr algn="ctr"/>
            <a:r>
              <a:rPr lang="en-NZ" dirty="0"/>
              <a:t>Composite image</a:t>
            </a:r>
          </a:p>
        </p:txBody>
      </p:sp>
      <p:sp>
        <p:nvSpPr>
          <p:cNvPr id="53" name="TextBox 52">
            <a:extLst>
              <a:ext uri="{FF2B5EF4-FFF2-40B4-BE49-F238E27FC236}">
                <a16:creationId xmlns:a16="http://schemas.microsoft.com/office/drawing/2014/main" id="{6FDDCC3A-2E7C-D8C3-5382-399DFE4EB26D}"/>
              </a:ext>
            </a:extLst>
          </p:cNvPr>
          <p:cNvSpPr txBox="1"/>
          <p:nvPr/>
        </p:nvSpPr>
        <p:spPr>
          <a:xfrm>
            <a:off x="7184802" y="6079378"/>
            <a:ext cx="1853690" cy="369332"/>
          </a:xfrm>
          <a:prstGeom prst="rect">
            <a:avLst/>
          </a:prstGeom>
          <a:noFill/>
        </p:spPr>
        <p:txBody>
          <a:bodyPr wrap="square">
            <a:spAutoFit/>
          </a:bodyPr>
          <a:lstStyle/>
          <a:p>
            <a:pPr algn="ctr"/>
            <a:r>
              <a:rPr lang="en-NZ" dirty="0"/>
              <a:t>Adult with eggs</a:t>
            </a:r>
          </a:p>
        </p:txBody>
      </p:sp>
    </p:spTree>
    <p:extLst>
      <p:ext uri="{BB962C8B-B14F-4D97-AF65-F5344CB8AC3E}">
        <p14:creationId xmlns:p14="http://schemas.microsoft.com/office/powerpoint/2010/main" val="7362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4FE51-F46B-5122-625D-C0126DEF4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015C4-7673-2245-88EB-8FCA44FBEFA2}"/>
              </a:ext>
            </a:extLst>
          </p:cNvPr>
          <p:cNvSpPr>
            <a:spLocks noGrp="1"/>
          </p:cNvSpPr>
          <p:nvPr>
            <p:ph type="title"/>
          </p:nvPr>
        </p:nvSpPr>
        <p:spPr>
          <a:xfrm>
            <a:off x="577970" y="265176"/>
            <a:ext cx="8460522" cy="821752"/>
          </a:xfrm>
        </p:spPr>
        <p:txBody>
          <a:bodyPr>
            <a:normAutofit/>
          </a:bodyPr>
          <a:lstStyle/>
          <a:p>
            <a:r>
              <a:rPr lang="en-US" dirty="0"/>
              <a:t>Grey-backed vs Greater Crested Terns</a:t>
            </a:r>
            <a:endParaRPr lang="en-NZ" dirty="0"/>
          </a:p>
        </p:txBody>
      </p:sp>
      <p:sp>
        <p:nvSpPr>
          <p:cNvPr id="3" name="Content Placeholder 2">
            <a:extLst>
              <a:ext uri="{FF2B5EF4-FFF2-40B4-BE49-F238E27FC236}">
                <a16:creationId xmlns:a16="http://schemas.microsoft.com/office/drawing/2014/main" id="{CB3B8A69-CD67-2481-69AC-D4AE244B8F4E}"/>
              </a:ext>
            </a:extLst>
          </p:cNvPr>
          <p:cNvSpPr>
            <a:spLocks noGrp="1"/>
          </p:cNvSpPr>
          <p:nvPr>
            <p:ph idx="1"/>
          </p:nvPr>
        </p:nvSpPr>
        <p:spPr>
          <a:xfrm>
            <a:off x="577969" y="1098991"/>
            <a:ext cx="8031191" cy="4946822"/>
          </a:xfrm>
        </p:spPr>
        <p:txBody>
          <a:bodyPr/>
          <a:lstStyle/>
          <a:p>
            <a:r>
              <a:rPr lang="en-NZ" dirty="0"/>
              <a:t>Grey-backed Terns are dark grey above, fine bill</a:t>
            </a:r>
          </a:p>
          <a:p>
            <a:r>
              <a:rPr lang="en-NZ" dirty="0"/>
              <a:t>Greater-crested Terns have large yellow bill</a:t>
            </a:r>
          </a:p>
        </p:txBody>
      </p:sp>
      <p:pic>
        <p:nvPicPr>
          <p:cNvPr id="5" name="Picture 4">
            <a:extLst>
              <a:ext uri="{FF2B5EF4-FFF2-40B4-BE49-F238E27FC236}">
                <a16:creationId xmlns:a16="http://schemas.microsoft.com/office/drawing/2014/main" id="{BD3FEA59-2DF4-7AB8-72A4-4B4C4837E5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718" y="2366336"/>
            <a:ext cx="2192400" cy="1512000"/>
          </a:xfrm>
          <a:prstGeom prst="rect">
            <a:avLst/>
          </a:prstGeom>
          <a:noFill/>
          <a:ln>
            <a:noFill/>
          </a:ln>
        </p:spPr>
      </p:pic>
      <p:sp>
        <p:nvSpPr>
          <p:cNvPr id="7" name="TextBox 6">
            <a:extLst>
              <a:ext uri="{FF2B5EF4-FFF2-40B4-BE49-F238E27FC236}">
                <a16:creationId xmlns:a16="http://schemas.microsoft.com/office/drawing/2014/main" id="{575519DB-7902-1427-A47A-0CABEDB97901}"/>
              </a:ext>
            </a:extLst>
          </p:cNvPr>
          <p:cNvSpPr txBox="1"/>
          <p:nvPr/>
        </p:nvSpPr>
        <p:spPr>
          <a:xfrm>
            <a:off x="2976505" y="3878336"/>
            <a:ext cx="2790826" cy="369332"/>
          </a:xfrm>
          <a:prstGeom prst="rect">
            <a:avLst/>
          </a:prstGeom>
          <a:noFill/>
        </p:spPr>
        <p:txBody>
          <a:bodyPr wrap="square">
            <a:spAutoFit/>
          </a:bodyPr>
          <a:lstStyle/>
          <a:p>
            <a:r>
              <a:rPr lang="en-NZ" dirty="0"/>
              <a:t>Grey-backed Tern on egg</a:t>
            </a:r>
          </a:p>
        </p:txBody>
      </p:sp>
      <p:sp>
        <p:nvSpPr>
          <p:cNvPr id="10" name="TextBox 9">
            <a:extLst>
              <a:ext uri="{FF2B5EF4-FFF2-40B4-BE49-F238E27FC236}">
                <a16:creationId xmlns:a16="http://schemas.microsoft.com/office/drawing/2014/main" id="{3F7B8452-A2FF-CBFF-9EAE-649C7585744A}"/>
              </a:ext>
            </a:extLst>
          </p:cNvPr>
          <p:cNvSpPr txBox="1"/>
          <p:nvPr/>
        </p:nvSpPr>
        <p:spPr>
          <a:xfrm>
            <a:off x="3198151" y="6408158"/>
            <a:ext cx="2790826" cy="369332"/>
          </a:xfrm>
          <a:prstGeom prst="rect">
            <a:avLst/>
          </a:prstGeom>
          <a:noFill/>
        </p:spPr>
        <p:txBody>
          <a:bodyPr wrap="square">
            <a:spAutoFit/>
          </a:bodyPr>
          <a:lstStyle/>
          <a:p>
            <a:r>
              <a:rPr lang="en-NZ" dirty="0"/>
              <a:t>Greater Crested Tern</a:t>
            </a:r>
          </a:p>
        </p:txBody>
      </p:sp>
      <p:pic>
        <p:nvPicPr>
          <p:cNvPr id="11" name="Picture 10">
            <a:extLst>
              <a:ext uri="{FF2B5EF4-FFF2-40B4-BE49-F238E27FC236}">
                <a16:creationId xmlns:a16="http://schemas.microsoft.com/office/drawing/2014/main" id="{B58F0CF5-F390-2782-828E-E80A0AB742F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044" y="4543338"/>
            <a:ext cx="1764000" cy="1512000"/>
          </a:xfrm>
          <a:prstGeom prst="rect">
            <a:avLst/>
          </a:prstGeom>
          <a:noFill/>
          <a:ln>
            <a:noFill/>
          </a:ln>
        </p:spPr>
      </p:pic>
      <p:pic>
        <p:nvPicPr>
          <p:cNvPr id="12" name="Picture 11">
            <a:extLst>
              <a:ext uri="{FF2B5EF4-FFF2-40B4-BE49-F238E27FC236}">
                <a16:creationId xmlns:a16="http://schemas.microsoft.com/office/drawing/2014/main" id="{756EFAE4-DF33-6FB2-109D-22438B4A2F4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48700" y="4543338"/>
            <a:ext cx="1814400" cy="1512000"/>
          </a:xfrm>
          <a:prstGeom prst="rect">
            <a:avLst/>
          </a:prstGeom>
          <a:noFill/>
          <a:ln>
            <a:noFill/>
          </a:ln>
        </p:spPr>
      </p:pic>
      <p:pic>
        <p:nvPicPr>
          <p:cNvPr id="13" name="Picture 12">
            <a:extLst>
              <a:ext uri="{FF2B5EF4-FFF2-40B4-BE49-F238E27FC236}">
                <a16:creationId xmlns:a16="http://schemas.microsoft.com/office/drawing/2014/main" id="{3EC1F5C4-D77E-E1BB-1243-C70AEBFD3F5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68130" y="4543338"/>
            <a:ext cx="2268000" cy="1512000"/>
          </a:xfrm>
          <a:prstGeom prst="rect">
            <a:avLst/>
          </a:prstGeom>
          <a:noFill/>
          <a:ln>
            <a:noFill/>
          </a:ln>
        </p:spPr>
      </p:pic>
      <p:pic>
        <p:nvPicPr>
          <p:cNvPr id="14" name="Picture 13">
            <a:extLst>
              <a:ext uri="{FF2B5EF4-FFF2-40B4-BE49-F238E27FC236}">
                <a16:creationId xmlns:a16="http://schemas.microsoft.com/office/drawing/2014/main" id="{637C9843-736E-CFAC-2AEF-E4F392B8301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1160" y="4543338"/>
            <a:ext cx="2646000" cy="1512000"/>
          </a:xfrm>
          <a:prstGeom prst="rect">
            <a:avLst/>
          </a:prstGeom>
          <a:noFill/>
          <a:ln>
            <a:noFill/>
          </a:ln>
        </p:spPr>
      </p:pic>
      <p:sp>
        <p:nvSpPr>
          <p:cNvPr id="16" name="TextBox 15">
            <a:extLst>
              <a:ext uri="{FF2B5EF4-FFF2-40B4-BE49-F238E27FC236}">
                <a16:creationId xmlns:a16="http://schemas.microsoft.com/office/drawing/2014/main" id="{0A77C87C-2F33-A84B-CDED-A9B73C314AD6}"/>
              </a:ext>
            </a:extLst>
          </p:cNvPr>
          <p:cNvSpPr txBox="1"/>
          <p:nvPr/>
        </p:nvSpPr>
        <p:spPr>
          <a:xfrm>
            <a:off x="577969" y="6026763"/>
            <a:ext cx="1041282" cy="369332"/>
          </a:xfrm>
          <a:prstGeom prst="rect">
            <a:avLst/>
          </a:prstGeom>
          <a:noFill/>
        </p:spPr>
        <p:txBody>
          <a:bodyPr wrap="square">
            <a:spAutoFit/>
          </a:bodyPr>
          <a:lstStyle/>
          <a:p>
            <a:r>
              <a:rPr lang="en-NZ" dirty="0"/>
              <a:t>Adult</a:t>
            </a:r>
          </a:p>
        </p:txBody>
      </p:sp>
      <p:sp>
        <p:nvSpPr>
          <p:cNvPr id="18" name="TextBox 17">
            <a:extLst>
              <a:ext uri="{FF2B5EF4-FFF2-40B4-BE49-F238E27FC236}">
                <a16:creationId xmlns:a16="http://schemas.microsoft.com/office/drawing/2014/main" id="{932CB175-8D3D-975A-BB21-33D6B011FAE0}"/>
              </a:ext>
            </a:extLst>
          </p:cNvPr>
          <p:cNvSpPr txBox="1"/>
          <p:nvPr/>
        </p:nvSpPr>
        <p:spPr>
          <a:xfrm>
            <a:off x="2012176" y="6026763"/>
            <a:ext cx="2268000" cy="369332"/>
          </a:xfrm>
          <a:prstGeom prst="rect">
            <a:avLst/>
          </a:prstGeom>
          <a:noFill/>
        </p:spPr>
        <p:txBody>
          <a:bodyPr wrap="square">
            <a:spAutoFit/>
          </a:bodyPr>
          <a:lstStyle/>
          <a:p>
            <a:r>
              <a:rPr lang="en-NZ" dirty="0"/>
              <a:t>Adult with chick </a:t>
            </a:r>
          </a:p>
        </p:txBody>
      </p:sp>
      <p:sp>
        <p:nvSpPr>
          <p:cNvPr id="20" name="TextBox 19">
            <a:extLst>
              <a:ext uri="{FF2B5EF4-FFF2-40B4-BE49-F238E27FC236}">
                <a16:creationId xmlns:a16="http://schemas.microsoft.com/office/drawing/2014/main" id="{695FA065-27C9-3192-242E-B1DA2958526A}"/>
              </a:ext>
            </a:extLst>
          </p:cNvPr>
          <p:cNvSpPr txBox="1"/>
          <p:nvPr/>
        </p:nvSpPr>
        <p:spPr>
          <a:xfrm>
            <a:off x="4533900" y="6026763"/>
            <a:ext cx="1233431" cy="369332"/>
          </a:xfrm>
          <a:prstGeom prst="rect">
            <a:avLst/>
          </a:prstGeom>
          <a:noFill/>
        </p:spPr>
        <p:txBody>
          <a:bodyPr wrap="square">
            <a:spAutoFit/>
          </a:bodyPr>
          <a:lstStyle/>
          <a:p>
            <a:r>
              <a:rPr lang="en-NZ" dirty="0"/>
              <a:t>Immature</a:t>
            </a:r>
          </a:p>
        </p:txBody>
      </p:sp>
      <p:sp>
        <p:nvSpPr>
          <p:cNvPr id="22" name="TextBox 21">
            <a:extLst>
              <a:ext uri="{FF2B5EF4-FFF2-40B4-BE49-F238E27FC236}">
                <a16:creationId xmlns:a16="http://schemas.microsoft.com/office/drawing/2014/main" id="{9306257E-EA60-546A-C534-7516A513C8A7}"/>
              </a:ext>
            </a:extLst>
          </p:cNvPr>
          <p:cNvSpPr txBox="1"/>
          <p:nvPr/>
        </p:nvSpPr>
        <p:spPr>
          <a:xfrm>
            <a:off x="6836701" y="6026763"/>
            <a:ext cx="1914525" cy="369332"/>
          </a:xfrm>
          <a:prstGeom prst="rect">
            <a:avLst/>
          </a:prstGeom>
          <a:noFill/>
        </p:spPr>
        <p:txBody>
          <a:bodyPr wrap="square">
            <a:spAutoFit/>
          </a:bodyPr>
          <a:lstStyle/>
          <a:p>
            <a:r>
              <a:rPr lang="en-NZ" dirty="0"/>
              <a:t>With Little Tern </a:t>
            </a:r>
          </a:p>
        </p:txBody>
      </p:sp>
    </p:spTree>
    <p:extLst>
      <p:ext uri="{BB962C8B-B14F-4D97-AF65-F5344CB8AC3E}">
        <p14:creationId xmlns:p14="http://schemas.microsoft.com/office/powerpoint/2010/main" val="3925222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9BA6D-1559-8672-29B0-F2DDDC3CD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D4DAEE-5CFF-E850-3E94-0AD9AA15787E}"/>
              </a:ext>
            </a:extLst>
          </p:cNvPr>
          <p:cNvSpPr>
            <a:spLocks noGrp="1"/>
          </p:cNvSpPr>
          <p:nvPr>
            <p:ph type="title"/>
          </p:nvPr>
        </p:nvSpPr>
        <p:spPr>
          <a:xfrm>
            <a:off x="577970" y="265176"/>
            <a:ext cx="8460522" cy="821752"/>
          </a:xfrm>
        </p:spPr>
        <p:txBody>
          <a:bodyPr>
            <a:normAutofit/>
          </a:bodyPr>
          <a:lstStyle/>
          <a:p>
            <a:r>
              <a:rPr lang="en-US" dirty="0"/>
              <a:t>Brown vs Black Noddies</a:t>
            </a:r>
            <a:endParaRPr lang="en-NZ" dirty="0"/>
          </a:p>
        </p:txBody>
      </p:sp>
      <p:sp>
        <p:nvSpPr>
          <p:cNvPr id="3" name="Content Placeholder 2">
            <a:extLst>
              <a:ext uri="{FF2B5EF4-FFF2-40B4-BE49-F238E27FC236}">
                <a16:creationId xmlns:a16="http://schemas.microsoft.com/office/drawing/2014/main" id="{552259E2-CA93-9431-5CCE-2B3488EE4960}"/>
              </a:ext>
            </a:extLst>
          </p:cNvPr>
          <p:cNvSpPr>
            <a:spLocks noGrp="1"/>
          </p:cNvSpPr>
          <p:nvPr>
            <p:ph idx="1"/>
          </p:nvPr>
        </p:nvSpPr>
        <p:spPr>
          <a:xfrm>
            <a:off x="577969" y="1086927"/>
            <a:ext cx="8031191" cy="4958885"/>
          </a:xfrm>
        </p:spPr>
        <p:txBody>
          <a:bodyPr/>
          <a:lstStyle/>
          <a:p>
            <a:r>
              <a:rPr lang="en-NZ" dirty="0"/>
              <a:t>Brown Noddies are brown with pale cap</a:t>
            </a:r>
          </a:p>
          <a:p>
            <a:r>
              <a:rPr lang="en-NZ" dirty="0"/>
              <a:t>Black Noddies are black, white cap, sharp call </a:t>
            </a:r>
          </a:p>
        </p:txBody>
      </p:sp>
      <p:sp>
        <p:nvSpPr>
          <p:cNvPr id="6" name="TextBox 5">
            <a:extLst>
              <a:ext uri="{FF2B5EF4-FFF2-40B4-BE49-F238E27FC236}">
                <a16:creationId xmlns:a16="http://schemas.microsoft.com/office/drawing/2014/main" id="{7E0E3A15-960D-A718-B772-C640696D5159}"/>
              </a:ext>
            </a:extLst>
          </p:cNvPr>
          <p:cNvSpPr txBox="1"/>
          <p:nvPr/>
        </p:nvSpPr>
        <p:spPr>
          <a:xfrm>
            <a:off x="3613650" y="3872097"/>
            <a:ext cx="1885950" cy="369332"/>
          </a:xfrm>
          <a:prstGeom prst="rect">
            <a:avLst/>
          </a:prstGeom>
          <a:noFill/>
        </p:spPr>
        <p:txBody>
          <a:bodyPr wrap="square">
            <a:spAutoFit/>
          </a:bodyPr>
          <a:lstStyle/>
          <a:p>
            <a:r>
              <a:rPr lang="en-NZ" dirty="0"/>
              <a:t>Brown Noddy </a:t>
            </a:r>
          </a:p>
        </p:txBody>
      </p:sp>
      <p:sp>
        <p:nvSpPr>
          <p:cNvPr id="8" name="TextBox 7">
            <a:extLst>
              <a:ext uri="{FF2B5EF4-FFF2-40B4-BE49-F238E27FC236}">
                <a16:creationId xmlns:a16="http://schemas.microsoft.com/office/drawing/2014/main" id="{E00579BC-ED15-2BDA-C96F-0BD340093D7F}"/>
              </a:ext>
            </a:extLst>
          </p:cNvPr>
          <p:cNvSpPr txBox="1"/>
          <p:nvPr/>
        </p:nvSpPr>
        <p:spPr>
          <a:xfrm>
            <a:off x="3714750" y="6042517"/>
            <a:ext cx="1714500" cy="369332"/>
          </a:xfrm>
          <a:prstGeom prst="rect">
            <a:avLst/>
          </a:prstGeom>
          <a:noFill/>
        </p:spPr>
        <p:txBody>
          <a:bodyPr wrap="square">
            <a:spAutoFit/>
          </a:bodyPr>
          <a:lstStyle/>
          <a:p>
            <a:r>
              <a:rPr lang="en-NZ" dirty="0"/>
              <a:t>Black Noddy </a:t>
            </a:r>
          </a:p>
        </p:txBody>
      </p:sp>
      <p:pic>
        <p:nvPicPr>
          <p:cNvPr id="10" name="Picture 9">
            <a:extLst>
              <a:ext uri="{FF2B5EF4-FFF2-40B4-BE49-F238E27FC236}">
                <a16:creationId xmlns:a16="http://schemas.microsoft.com/office/drawing/2014/main" id="{6BC834DA-5358-CA07-FBC9-2ED83874E14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 y="2275390"/>
            <a:ext cx="2268000" cy="1512000"/>
          </a:xfrm>
          <a:prstGeom prst="rect">
            <a:avLst/>
          </a:prstGeom>
          <a:noFill/>
          <a:ln>
            <a:noFill/>
          </a:ln>
        </p:spPr>
      </p:pic>
      <p:pic>
        <p:nvPicPr>
          <p:cNvPr id="11" name="Picture 10">
            <a:extLst>
              <a:ext uri="{FF2B5EF4-FFF2-40B4-BE49-F238E27FC236}">
                <a16:creationId xmlns:a16="http://schemas.microsoft.com/office/drawing/2014/main" id="{E5496189-8BB2-7ED5-AF7A-C35FC5FDA5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8625" y="2275390"/>
            <a:ext cx="2268000" cy="1512000"/>
          </a:xfrm>
          <a:prstGeom prst="rect">
            <a:avLst/>
          </a:prstGeom>
          <a:noFill/>
          <a:ln>
            <a:noFill/>
          </a:ln>
        </p:spPr>
      </p:pic>
      <p:pic>
        <p:nvPicPr>
          <p:cNvPr id="12" name="Picture 11">
            <a:extLst>
              <a:ext uri="{FF2B5EF4-FFF2-40B4-BE49-F238E27FC236}">
                <a16:creationId xmlns:a16="http://schemas.microsoft.com/office/drawing/2014/main" id="{2C78B8D4-1DFF-34F5-E8F9-18731FCF211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9288" y="2275390"/>
            <a:ext cx="2268000" cy="1512000"/>
          </a:xfrm>
          <a:prstGeom prst="rect">
            <a:avLst/>
          </a:prstGeom>
          <a:noFill/>
          <a:ln>
            <a:noFill/>
          </a:ln>
        </p:spPr>
      </p:pic>
      <p:pic>
        <p:nvPicPr>
          <p:cNvPr id="13" name="Picture 12">
            <a:extLst>
              <a:ext uri="{FF2B5EF4-FFF2-40B4-BE49-F238E27FC236}">
                <a16:creationId xmlns:a16="http://schemas.microsoft.com/office/drawing/2014/main" id="{4F0C8B23-45F3-EAE8-4578-01EF7FA7A42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65742" y="2275390"/>
            <a:ext cx="2268000" cy="1512000"/>
          </a:xfrm>
          <a:prstGeom prst="rect">
            <a:avLst/>
          </a:prstGeom>
          <a:noFill/>
          <a:ln>
            <a:noFill/>
          </a:ln>
        </p:spPr>
      </p:pic>
      <p:pic>
        <p:nvPicPr>
          <p:cNvPr id="14" name="Picture 13">
            <a:extLst>
              <a:ext uri="{FF2B5EF4-FFF2-40B4-BE49-F238E27FC236}">
                <a16:creationId xmlns:a16="http://schemas.microsoft.com/office/drawing/2014/main" id="{D047C84C-621B-0F87-5840-976C0B00039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969" y="4422799"/>
            <a:ext cx="2016000" cy="1512000"/>
          </a:xfrm>
          <a:prstGeom prst="rect">
            <a:avLst/>
          </a:prstGeom>
          <a:noFill/>
          <a:ln>
            <a:noFill/>
          </a:ln>
        </p:spPr>
      </p:pic>
      <p:pic>
        <p:nvPicPr>
          <p:cNvPr id="15" name="Picture 14">
            <a:extLst>
              <a:ext uri="{FF2B5EF4-FFF2-40B4-BE49-F238E27FC236}">
                <a16:creationId xmlns:a16="http://schemas.microsoft.com/office/drawing/2014/main" id="{8A08DF2C-205F-389F-5F1B-60AD372F1FA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07250" y="4422799"/>
            <a:ext cx="2268000" cy="1512000"/>
          </a:xfrm>
          <a:prstGeom prst="rect">
            <a:avLst/>
          </a:prstGeom>
          <a:noFill/>
          <a:ln>
            <a:noFill/>
          </a:ln>
        </p:spPr>
      </p:pic>
      <p:pic>
        <p:nvPicPr>
          <p:cNvPr id="16" name="Picture 15">
            <a:extLst>
              <a:ext uri="{FF2B5EF4-FFF2-40B4-BE49-F238E27FC236}">
                <a16:creationId xmlns:a16="http://schemas.microsoft.com/office/drawing/2014/main" id="{C5D1C9BF-26CC-9DA2-14BB-7F387AA60EA3}"/>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91058" y="4422799"/>
            <a:ext cx="2268000" cy="1512000"/>
          </a:xfrm>
          <a:prstGeom prst="rect">
            <a:avLst/>
          </a:prstGeom>
          <a:noFill/>
          <a:ln>
            <a:noFill/>
          </a:ln>
        </p:spPr>
      </p:pic>
      <p:pic>
        <p:nvPicPr>
          <p:cNvPr id="17" name="Picture 16">
            <a:extLst>
              <a:ext uri="{FF2B5EF4-FFF2-40B4-BE49-F238E27FC236}">
                <a16:creationId xmlns:a16="http://schemas.microsoft.com/office/drawing/2014/main" id="{85005C41-072F-8345-8272-847B68831BD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84392" y="4422799"/>
            <a:ext cx="2016000" cy="1512000"/>
          </a:xfrm>
          <a:prstGeom prst="rect">
            <a:avLst/>
          </a:prstGeom>
          <a:noFill/>
          <a:ln>
            <a:noFill/>
          </a:ln>
        </p:spPr>
      </p:pic>
    </p:spTree>
    <p:extLst>
      <p:ext uri="{BB962C8B-B14F-4D97-AF65-F5344CB8AC3E}">
        <p14:creationId xmlns:p14="http://schemas.microsoft.com/office/powerpoint/2010/main" val="22765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21AB-BB30-9663-1685-47EB2C753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842F45-7066-F873-B7E6-A85EA939CA5B}"/>
              </a:ext>
            </a:extLst>
          </p:cNvPr>
          <p:cNvSpPr>
            <a:spLocks noGrp="1"/>
          </p:cNvSpPr>
          <p:nvPr>
            <p:ph type="title"/>
          </p:nvPr>
        </p:nvSpPr>
        <p:spPr>
          <a:xfrm>
            <a:off x="340659" y="265176"/>
            <a:ext cx="8697833" cy="821752"/>
          </a:xfrm>
        </p:spPr>
        <p:txBody>
          <a:bodyPr>
            <a:normAutofit/>
          </a:bodyPr>
          <a:lstStyle/>
          <a:p>
            <a:r>
              <a:rPr lang="en-US" dirty="0"/>
              <a:t>White Tern vs Black-naped Tern</a:t>
            </a:r>
            <a:endParaRPr lang="en-NZ" dirty="0"/>
          </a:p>
        </p:txBody>
      </p:sp>
      <p:sp>
        <p:nvSpPr>
          <p:cNvPr id="3" name="Content Placeholder 2">
            <a:extLst>
              <a:ext uri="{FF2B5EF4-FFF2-40B4-BE49-F238E27FC236}">
                <a16:creationId xmlns:a16="http://schemas.microsoft.com/office/drawing/2014/main" id="{B86D3222-AD8A-9F84-BFC2-F1D2E61D8B69}"/>
              </a:ext>
            </a:extLst>
          </p:cNvPr>
          <p:cNvSpPr>
            <a:spLocks noGrp="1"/>
          </p:cNvSpPr>
          <p:nvPr>
            <p:ph idx="1"/>
          </p:nvPr>
        </p:nvSpPr>
        <p:spPr>
          <a:xfrm>
            <a:off x="577969" y="1171635"/>
            <a:ext cx="8171584" cy="4874178"/>
          </a:xfrm>
        </p:spPr>
        <p:txBody>
          <a:bodyPr/>
          <a:lstStyle/>
          <a:p>
            <a:r>
              <a:rPr lang="en-NZ" dirty="0"/>
              <a:t>Blue-billed White Terns are all white, bluish bill </a:t>
            </a:r>
          </a:p>
          <a:p>
            <a:r>
              <a:rPr lang="en-NZ" dirty="0"/>
              <a:t>Black-naped Terns are all white, black nape band</a:t>
            </a:r>
          </a:p>
          <a:p>
            <a:pPr marL="0" indent="0">
              <a:buNone/>
            </a:pPr>
            <a:endParaRPr lang="en-NZ" dirty="0"/>
          </a:p>
        </p:txBody>
      </p:sp>
      <p:pic>
        <p:nvPicPr>
          <p:cNvPr id="5" name="Picture 4">
            <a:extLst>
              <a:ext uri="{FF2B5EF4-FFF2-40B4-BE49-F238E27FC236}">
                <a16:creationId xmlns:a16="http://schemas.microsoft.com/office/drawing/2014/main" id="{BFE56C68-894E-94B0-73FF-7FE432FA6DE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034" y="2307375"/>
            <a:ext cx="2700000" cy="1800000"/>
          </a:xfrm>
          <a:prstGeom prst="rect">
            <a:avLst/>
          </a:prstGeom>
          <a:noFill/>
          <a:ln>
            <a:noFill/>
          </a:ln>
        </p:spPr>
      </p:pic>
      <p:pic>
        <p:nvPicPr>
          <p:cNvPr id="7" name="Picture 6" descr="PA020202">
            <a:extLst>
              <a:ext uri="{FF2B5EF4-FFF2-40B4-BE49-F238E27FC236}">
                <a16:creationId xmlns:a16="http://schemas.microsoft.com/office/drawing/2014/main" id="{7AAC4EA5-D30D-53AC-4D1D-41CE0A596CD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8034" y="4176594"/>
            <a:ext cx="2400000" cy="1800000"/>
          </a:xfrm>
          <a:prstGeom prst="rect">
            <a:avLst/>
          </a:prstGeom>
          <a:noFill/>
          <a:ln>
            <a:noFill/>
          </a:ln>
        </p:spPr>
      </p:pic>
      <p:pic>
        <p:nvPicPr>
          <p:cNvPr id="8" name="Picture 7">
            <a:extLst>
              <a:ext uri="{FF2B5EF4-FFF2-40B4-BE49-F238E27FC236}">
                <a16:creationId xmlns:a16="http://schemas.microsoft.com/office/drawing/2014/main" id="{B7C593A0-489E-C1DF-D9D4-D5A7D42336F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5048" y="2307375"/>
            <a:ext cx="1350000" cy="1800000"/>
          </a:xfrm>
          <a:prstGeom prst="rect">
            <a:avLst/>
          </a:prstGeom>
          <a:noFill/>
          <a:ln>
            <a:noFill/>
          </a:ln>
        </p:spPr>
      </p:pic>
      <p:sp>
        <p:nvSpPr>
          <p:cNvPr id="10" name="TextBox 9">
            <a:extLst>
              <a:ext uri="{FF2B5EF4-FFF2-40B4-BE49-F238E27FC236}">
                <a16:creationId xmlns:a16="http://schemas.microsoft.com/office/drawing/2014/main" id="{7C93EC73-8AD8-2A85-E3CB-CB069E009D52}"/>
              </a:ext>
            </a:extLst>
          </p:cNvPr>
          <p:cNvSpPr txBox="1"/>
          <p:nvPr/>
        </p:nvSpPr>
        <p:spPr>
          <a:xfrm>
            <a:off x="6059026" y="6321109"/>
            <a:ext cx="2015999" cy="369332"/>
          </a:xfrm>
          <a:prstGeom prst="rect">
            <a:avLst/>
          </a:prstGeom>
          <a:noFill/>
        </p:spPr>
        <p:txBody>
          <a:bodyPr wrap="square">
            <a:spAutoFit/>
          </a:bodyPr>
          <a:lstStyle/>
          <a:p>
            <a:r>
              <a:rPr lang="en-NZ" dirty="0"/>
              <a:t>Black-naped Tern</a:t>
            </a:r>
          </a:p>
        </p:txBody>
      </p:sp>
      <p:sp>
        <p:nvSpPr>
          <p:cNvPr id="12" name="TextBox 11">
            <a:extLst>
              <a:ext uri="{FF2B5EF4-FFF2-40B4-BE49-F238E27FC236}">
                <a16:creationId xmlns:a16="http://schemas.microsoft.com/office/drawing/2014/main" id="{D7030E51-D5A9-E667-718D-8F725B0C6125}"/>
              </a:ext>
            </a:extLst>
          </p:cNvPr>
          <p:cNvSpPr txBox="1"/>
          <p:nvPr/>
        </p:nvSpPr>
        <p:spPr>
          <a:xfrm>
            <a:off x="577969" y="4722750"/>
            <a:ext cx="1584263" cy="369332"/>
          </a:xfrm>
          <a:prstGeom prst="rect">
            <a:avLst/>
          </a:prstGeom>
          <a:noFill/>
        </p:spPr>
        <p:txBody>
          <a:bodyPr wrap="square">
            <a:spAutoFit/>
          </a:bodyPr>
          <a:lstStyle/>
          <a:p>
            <a:r>
              <a:rPr lang="en-NZ" dirty="0"/>
              <a:t>Juvenile</a:t>
            </a:r>
          </a:p>
        </p:txBody>
      </p:sp>
      <p:pic>
        <p:nvPicPr>
          <p:cNvPr id="15" name="Picture 14">
            <a:extLst>
              <a:ext uri="{FF2B5EF4-FFF2-40B4-BE49-F238E27FC236}">
                <a16:creationId xmlns:a16="http://schemas.microsoft.com/office/drawing/2014/main" id="{338E3122-F0B8-E181-EBEC-B6C26135001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9026" y="4192082"/>
            <a:ext cx="2400000" cy="1800000"/>
          </a:xfrm>
          <a:prstGeom prst="rect">
            <a:avLst/>
          </a:prstGeom>
          <a:noFill/>
          <a:ln>
            <a:noFill/>
          </a:ln>
        </p:spPr>
      </p:pic>
      <p:pic>
        <p:nvPicPr>
          <p:cNvPr id="16" name="Picture 15">
            <a:extLst>
              <a:ext uri="{FF2B5EF4-FFF2-40B4-BE49-F238E27FC236}">
                <a16:creationId xmlns:a16="http://schemas.microsoft.com/office/drawing/2014/main" id="{5C2C4FB4-5F66-3784-B5D2-098E489DA9D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8736" y="2307375"/>
            <a:ext cx="2700000" cy="1800000"/>
          </a:xfrm>
          <a:prstGeom prst="rect">
            <a:avLst/>
          </a:prstGeom>
          <a:noFill/>
          <a:ln>
            <a:noFill/>
          </a:ln>
        </p:spPr>
      </p:pic>
      <p:sp>
        <p:nvSpPr>
          <p:cNvPr id="18" name="TextBox 17">
            <a:extLst>
              <a:ext uri="{FF2B5EF4-FFF2-40B4-BE49-F238E27FC236}">
                <a16:creationId xmlns:a16="http://schemas.microsoft.com/office/drawing/2014/main" id="{1F8433E2-4B83-2C01-4ACA-A1F161DC7E82}"/>
              </a:ext>
            </a:extLst>
          </p:cNvPr>
          <p:cNvSpPr txBox="1"/>
          <p:nvPr/>
        </p:nvSpPr>
        <p:spPr>
          <a:xfrm>
            <a:off x="1797915" y="6321109"/>
            <a:ext cx="1584264" cy="369332"/>
          </a:xfrm>
          <a:prstGeom prst="rect">
            <a:avLst/>
          </a:prstGeom>
          <a:noFill/>
        </p:spPr>
        <p:txBody>
          <a:bodyPr wrap="square">
            <a:spAutoFit/>
          </a:bodyPr>
          <a:lstStyle/>
          <a:p>
            <a:r>
              <a:rPr lang="en-NZ" dirty="0"/>
              <a:t>White Tern</a:t>
            </a:r>
          </a:p>
        </p:txBody>
      </p:sp>
    </p:spTree>
    <p:extLst>
      <p:ext uri="{BB962C8B-B14F-4D97-AF65-F5344CB8AC3E}">
        <p14:creationId xmlns:p14="http://schemas.microsoft.com/office/powerpoint/2010/main" val="356193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8595-7121-846E-FDA3-C3F6BA8B49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752A7-D2EA-06F1-6827-963B050ADB0C}"/>
              </a:ext>
            </a:extLst>
          </p:cNvPr>
          <p:cNvSpPr>
            <a:spLocks noGrp="1"/>
          </p:cNvSpPr>
          <p:nvPr>
            <p:ph type="title"/>
          </p:nvPr>
        </p:nvSpPr>
        <p:spPr>
          <a:xfrm>
            <a:off x="340659" y="265176"/>
            <a:ext cx="8697833" cy="821752"/>
          </a:xfrm>
        </p:spPr>
        <p:txBody>
          <a:bodyPr>
            <a:normAutofit/>
          </a:bodyPr>
          <a:lstStyle/>
          <a:p>
            <a:r>
              <a:rPr lang="en-US" dirty="0"/>
              <a:t>Migrant terns of wetlands</a:t>
            </a:r>
            <a:endParaRPr lang="en-NZ" dirty="0"/>
          </a:p>
        </p:txBody>
      </p:sp>
      <p:sp>
        <p:nvSpPr>
          <p:cNvPr id="3" name="Content Placeholder 2">
            <a:extLst>
              <a:ext uri="{FF2B5EF4-FFF2-40B4-BE49-F238E27FC236}">
                <a16:creationId xmlns:a16="http://schemas.microsoft.com/office/drawing/2014/main" id="{9708FDA4-5594-6876-E952-DBFD0BCA7452}"/>
              </a:ext>
            </a:extLst>
          </p:cNvPr>
          <p:cNvSpPr>
            <a:spLocks noGrp="1"/>
          </p:cNvSpPr>
          <p:nvPr>
            <p:ph idx="1"/>
          </p:nvPr>
        </p:nvSpPr>
        <p:spPr/>
        <p:txBody>
          <a:bodyPr/>
          <a:lstStyle/>
          <a:p>
            <a:r>
              <a:rPr lang="en-NZ" dirty="0"/>
              <a:t>Whiskered, White-winged, Little and Common Terns of intertidal areas and wetlands</a:t>
            </a:r>
          </a:p>
        </p:txBody>
      </p:sp>
      <p:pic>
        <p:nvPicPr>
          <p:cNvPr id="5" name="Picture 4">
            <a:extLst>
              <a:ext uri="{FF2B5EF4-FFF2-40B4-BE49-F238E27FC236}">
                <a16:creationId xmlns:a16="http://schemas.microsoft.com/office/drawing/2014/main" id="{F2AA0D92-408B-5E2B-603B-3B18D980AFD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11" y="2286000"/>
            <a:ext cx="2268000" cy="1512000"/>
          </a:xfrm>
          <a:prstGeom prst="rect">
            <a:avLst/>
          </a:prstGeom>
          <a:noFill/>
          <a:ln>
            <a:noFill/>
          </a:ln>
        </p:spPr>
      </p:pic>
      <p:pic>
        <p:nvPicPr>
          <p:cNvPr id="6" name="Picture 5">
            <a:extLst>
              <a:ext uri="{FF2B5EF4-FFF2-40B4-BE49-F238E27FC236}">
                <a16:creationId xmlns:a16="http://schemas.microsoft.com/office/drawing/2014/main" id="{4D6B5308-CB99-00C5-1FF5-A0E78B9791F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311" y="4290264"/>
            <a:ext cx="2268000" cy="1512000"/>
          </a:xfrm>
          <a:prstGeom prst="rect">
            <a:avLst/>
          </a:prstGeom>
          <a:noFill/>
          <a:ln>
            <a:noFill/>
          </a:ln>
        </p:spPr>
      </p:pic>
      <p:pic>
        <p:nvPicPr>
          <p:cNvPr id="7" name="Picture 6">
            <a:extLst>
              <a:ext uri="{FF2B5EF4-FFF2-40B4-BE49-F238E27FC236}">
                <a16:creationId xmlns:a16="http://schemas.microsoft.com/office/drawing/2014/main" id="{FFB73139-29B5-B8D8-2862-7AED0B59AB0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88884" y="2286000"/>
            <a:ext cx="2268000" cy="1512000"/>
          </a:xfrm>
          <a:prstGeom prst="rect">
            <a:avLst/>
          </a:prstGeom>
          <a:noFill/>
          <a:ln>
            <a:noFill/>
          </a:ln>
        </p:spPr>
      </p:pic>
      <p:pic>
        <p:nvPicPr>
          <p:cNvPr id="8" name="Picture 7">
            <a:extLst>
              <a:ext uri="{FF2B5EF4-FFF2-40B4-BE49-F238E27FC236}">
                <a16:creationId xmlns:a16="http://schemas.microsoft.com/office/drawing/2014/main" id="{A9892B27-A4FB-7519-D064-565C32147C6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48431" y="2286000"/>
            <a:ext cx="2217600" cy="1512000"/>
          </a:xfrm>
          <a:prstGeom prst="rect">
            <a:avLst/>
          </a:prstGeom>
          <a:noFill/>
          <a:ln>
            <a:noFill/>
          </a:ln>
        </p:spPr>
      </p:pic>
      <p:pic>
        <p:nvPicPr>
          <p:cNvPr id="9" name="Picture 8">
            <a:extLst>
              <a:ext uri="{FF2B5EF4-FFF2-40B4-BE49-F238E27FC236}">
                <a16:creationId xmlns:a16="http://schemas.microsoft.com/office/drawing/2014/main" id="{43051DCA-5D1F-37B1-3293-9792CF98AE9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23010" y="4290264"/>
            <a:ext cx="2016000" cy="1512000"/>
          </a:xfrm>
          <a:prstGeom prst="rect">
            <a:avLst/>
          </a:prstGeom>
          <a:noFill/>
          <a:ln>
            <a:noFill/>
          </a:ln>
        </p:spPr>
      </p:pic>
      <p:sp>
        <p:nvSpPr>
          <p:cNvPr id="11" name="TextBox 10">
            <a:extLst>
              <a:ext uri="{FF2B5EF4-FFF2-40B4-BE49-F238E27FC236}">
                <a16:creationId xmlns:a16="http://schemas.microsoft.com/office/drawing/2014/main" id="{437C3BE7-5D39-7865-6058-E583A358614E}"/>
              </a:ext>
            </a:extLst>
          </p:cNvPr>
          <p:cNvSpPr txBox="1"/>
          <p:nvPr/>
        </p:nvSpPr>
        <p:spPr>
          <a:xfrm>
            <a:off x="149344" y="3795149"/>
            <a:ext cx="2811315" cy="369332"/>
          </a:xfrm>
          <a:prstGeom prst="rect">
            <a:avLst/>
          </a:prstGeom>
          <a:noFill/>
        </p:spPr>
        <p:txBody>
          <a:bodyPr wrap="square">
            <a:spAutoFit/>
          </a:bodyPr>
          <a:lstStyle/>
          <a:p>
            <a:r>
              <a:rPr lang="en-US" dirty="0"/>
              <a:t>Summer breeding colors </a:t>
            </a:r>
            <a:endParaRPr lang="en-NZ" dirty="0"/>
          </a:p>
        </p:txBody>
      </p:sp>
      <p:sp>
        <p:nvSpPr>
          <p:cNvPr id="13" name="TextBox 12">
            <a:extLst>
              <a:ext uri="{FF2B5EF4-FFF2-40B4-BE49-F238E27FC236}">
                <a16:creationId xmlns:a16="http://schemas.microsoft.com/office/drawing/2014/main" id="{CB29CB57-2680-E3C2-6C01-7268739498B3}"/>
              </a:ext>
            </a:extLst>
          </p:cNvPr>
          <p:cNvSpPr txBox="1"/>
          <p:nvPr/>
        </p:nvSpPr>
        <p:spPr>
          <a:xfrm>
            <a:off x="526666" y="6239699"/>
            <a:ext cx="1827289" cy="369332"/>
          </a:xfrm>
          <a:prstGeom prst="rect">
            <a:avLst/>
          </a:prstGeom>
          <a:noFill/>
        </p:spPr>
        <p:txBody>
          <a:bodyPr wrap="square">
            <a:spAutoFit/>
          </a:bodyPr>
          <a:lstStyle/>
          <a:p>
            <a:r>
              <a:rPr lang="en-US" dirty="0"/>
              <a:t>Whiskered Tern</a:t>
            </a:r>
            <a:endParaRPr lang="en-NZ" dirty="0"/>
          </a:p>
        </p:txBody>
      </p:sp>
      <p:sp>
        <p:nvSpPr>
          <p:cNvPr id="15" name="TextBox 14">
            <a:extLst>
              <a:ext uri="{FF2B5EF4-FFF2-40B4-BE49-F238E27FC236}">
                <a16:creationId xmlns:a16="http://schemas.microsoft.com/office/drawing/2014/main" id="{EE70D346-7470-887C-868C-7B040F0D0371}"/>
              </a:ext>
            </a:extLst>
          </p:cNvPr>
          <p:cNvSpPr txBox="1"/>
          <p:nvPr/>
        </p:nvSpPr>
        <p:spPr>
          <a:xfrm>
            <a:off x="149344" y="5802264"/>
            <a:ext cx="2714625" cy="369332"/>
          </a:xfrm>
          <a:prstGeom prst="rect">
            <a:avLst/>
          </a:prstGeom>
          <a:noFill/>
        </p:spPr>
        <p:txBody>
          <a:bodyPr wrap="square">
            <a:spAutoFit/>
          </a:bodyPr>
          <a:lstStyle/>
          <a:p>
            <a:r>
              <a:rPr lang="en-NZ" dirty="0"/>
              <a:t>Non-breeding plumage</a:t>
            </a:r>
          </a:p>
        </p:txBody>
      </p:sp>
      <p:sp>
        <p:nvSpPr>
          <p:cNvPr id="17" name="TextBox 16">
            <a:extLst>
              <a:ext uri="{FF2B5EF4-FFF2-40B4-BE49-F238E27FC236}">
                <a16:creationId xmlns:a16="http://schemas.microsoft.com/office/drawing/2014/main" id="{C2FDAB27-B9D3-099A-2474-0384F220F128}"/>
              </a:ext>
            </a:extLst>
          </p:cNvPr>
          <p:cNvSpPr txBox="1"/>
          <p:nvPr/>
        </p:nvSpPr>
        <p:spPr>
          <a:xfrm>
            <a:off x="3493987" y="3795149"/>
            <a:ext cx="2811315" cy="369332"/>
          </a:xfrm>
          <a:prstGeom prst="rect">
            <a:avLst/>
          </a:prstGeom>
          <a:noFill/>
        </p:spPr>
        <p:txBody>
          <a:bodyPr wrap="square">
            <a:spAutoFit/>
          </a:bodyPr>
          <a:lstStyle/>
          <a:p>
            <a:r>
              <a:rPr lang="en-NZ" dirty="0"/>
              <a:t>White-winged Black Tern </a:t>
            </a:r>
          </a:p>
        </p:txBody>
      </p:sp>
      <p:sp>
        <p:nvSpPr>
          <p:cNvPr id="19" name="TextBox 18">
            <a:extLst>
              <a:ext uri="{FF2B5EF4-FFF2-40B4-BE49-F238E27FC236}">
                <a16:creationId xmlns:a16="http://schemas.microsoft.com/office/drawing/2014/main" id="{D224761E-5EE8-126E-1774-2E82FF1E18DE}"/>
              </a:ext>
            </a:extLst>
          </p:cNvPr>
          <p:cNvSpPr txBox="1"/>
          <p:nvPr/>
        </p:nvSpPr>
        <p:spPr>
          <a:xfrm>
            <a:off x="6848474" y="3795149"/>
            <a:ext cx="1734990" cy="369332"/>
          </a:xfrm>
          <a:prstGeom prst="rect">
            <a:avLst/>
          </a:prstGeom>
          <a:noFill/>
        </p:spPr>
        <p:txBody>
          <a:bodyPr wrap="square">
            <a:spAutoFit/>
          </a:bodyPr>
          <a:lstStyle/>
          <a:p>
            <a:r>
              <a:rPr lang="en-NZ" dirty="0"/>
              <a:t>Little Tern </a:t>
            </a:r>
          </a:p>
        </p:txBody>
      </p:sp>
      <p:sp>
        <p:nvSpPr>
          <p:cNvPr id="21" name="TextBox 20">
            <a:extLst>
              <a:ext uri="{FF2B5EF4-FFF2-40B4-BE49-F238E27FC236}">
                <a16:creationId xmlns:a16="http://schemas.microsoft.com/office/drawing/2014/main" id="{12B79ABC-7D62-8FB9-72F7-42E9F4399148}"/>
              </a:ext>
            </a:extLst>
          </p:cNvPr>
          <p:cNvSpPr txBox="1"/>
          <p:nvPr/>
        </p:nvSpPr>
        <p:spPr>
          <a:xfrm>
            <a:off x="5267325" y="5859722"/>
            <a:ext cx="1695450" cy="369332"/>
          </a:xfrm>
          <a:prstGeom prst="rect">
            <a:avLst/>
          </a:prstGeom>
          <a:noFill/>
        </p:spPr>
        <p:txBody>
          <a:bodyPr wrap="square">
            <a:spAutoFit/>
          </a:bodyPr>
          <a:lstStyle/>
          <a:p>
            <a:r>
              <a:rPr lang="en-NZ" dirty="0"/>
              <a:t>Common Tern </a:t>
            </a:r>
          </a:p>
        </p:txBody>
      </p:sp>
    </p:spTree>
    <p:extLst>
      <p:ext uri="{BB962C8B-B14F-4D97-AF65-F5344CB8AC3E}">
        <p14:creationId xmlns:p14="http://schemas.microsoft.com/office/powerpoint/2010/main" val="107124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69E69-F707-2ACD-3B37-BE4DEB58D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83B76-1DA7-FC75-AB35-23B1A159FD44}"/>
              </a:ext>
            </a:extLst>
          </p:cNvPr>
          <p:cNvSpPr>
            <a:spLocks noGrp="1"/>
          </p:cNvSpPr>
          <p:nvPr>
            <p:ph type="title"/>
          </p:nvPr>
        </p:nvSpPr>
        <p:spPr/>
        <p:txBody>
          <a:bodyPr>
            <a:normAutofit/>
          </a:bodyPr>
          <a:lstStyle/>
          <a:p>
            <a:r>
              <a:rPr lang="en-US" dirty="0"/>
              <a:t>Great vs Lesser Frigatebirds</a:t>
            </a:r>
            <a:endParaRPr lang="en-NZ" dirty="0"/>
          </a:p>
        </p:txBody>
      </p:sp>
      <p:sp>
        <p:nvSpPr>
          <p:cNvPr id="3" name="Content Placeholder 2">
            <a:extLst>
              <a:ext uri="{FF2B5EF4-FFF2-40B4-BE49-F238E27FC236}">
                <a16:creationId xmlns:a16="http://schemas.microsoft.com/office/drawing/2014/main" id="{E49C450A-3BD8-C27F-24B9-705B1320333B}"/>
              </a:ext>
            </a:extLst>
          </p:cNvPr>
          <p:cNvSpPr>
            <a:spLocks noGrp="1"/>
          </p:cNvSpPr>
          <p:nvPr>
            <p:ph idx="1"/>
          </p:nvPr>
        </p:nvSpPr>
        <p:spPr>
          <a:xfrm>
            <a:off x="217714" y="1171635"/>
            <a:ext cx="8926286" cy="4874178"/>
          </a:xfrm>
        </p:spPr>
        <p:txBody>
          <a:bodyPr/>
          <a:lstStyle/>
          <a:p>
            <a:r>
              <a:rPr lang="en-US" dirty="0"/>
              <a:t>Great Frigatebird is larger than Lesser, male all black </a:t>
            </a:r>
          </a:p>
        </p:txBody>
      </p:sp>
      <p:pic>
        <p:nvPicPr>
          <p:cNvPr id="6" name="Picture 5">
            <a:extLst>
              <a:ext uri="{FF2B5EF4-FFF2-40B4-BE49-F238E27FC236}">
                <a16:creationId xmlns:a16="http://schemas.microsoft.com/office/drawing/2014/main" id="{4661B39F-6CD0-CEF7-1B81-FCB472573A93}"/>
              </a:ext>
            </a:extLst>
          </p:cNvPr>
          <p:cNvPicPr>
            <a:picLocks noChangeAspect="1"/>
          </p:cNvPicPr>
          <p:nvPr/>
        </p:nvPicPr>
        <p:blipFill>
          <a:blip r:embed="rId3"/>
          <a:stretch>
            <a:fillRect/>
          </a:stretch>
        </p:blipFill>
        <p:spPr>
          <a:xfrm>
            <a:off x="300418" y="1953096"/>
            <a:ext cx="2626140" cy="1728000"/>
          </a:xfrm>
          <a:prstGeom prst="rect">
            <a:avLst/>
          </a:prstGeom>
        </p:spPr>
      </p:pic>
      <p:pic>
        <p:nvPicPr>
          <p:cNvPr id="8" name="Picture 7">
            <a:extLst>
              <a:ext uri="{FF2B5EF4-FFF2-40B4-BE49-F238E27FC236}">
                <a16:creationId xmlns:a16="http://schemas.microsoft.com/office/drawing/2014/main" id="{C1B82303-6A89-16E3-A79C-0C11B9A28FCA}"/>
              </a:ext>
            </a:extLst>
          </p:cNvPr>
          <p:cNvPicPr>
            <a:picLocks noChangeAspect="1"/>
          </p:cNvPicPr>
          <p:nvPr/>
        </p:nvPicPr>
        <p:blipFill>
          <a:blip r:embed="rId4"/>
          <a:stretch>
            <a:fillRect/>
          </a:stretch>
        </p:blipFill>
        <p:spPr>
          <a:xfrm>
            <a:off x="3112571" y="1953096"/>
            <a:ext cx="2880000" cy="1728000"/>
          </a:xfrm>
          <a:prstGeom prst="rect">
            <a:avLst/>
          </a:prstGeom>
        </p:spPr>
      </p:pic>
      <p:pic>
        <p:nvPicPr>
          <p:cNvPr id="10" name="Picture 9">
            <a:extLst>
              <a:ext uri="{FF2B5EF4-FFF2-40B4-BE49-F238E27FC236}">
                <a16:creationId xmlns:a16="http://schemas.microsoft.com/office/drawing/2014/main" id="{4E8ACE28-005A-8576-3AF5-9C8202169C15}"/>
              </a:ext>
            </a:extLst>
          </p:cNvPr>
          <p:cNvPicPr>
            <a:picLocks noChangeAspect="1"/>
          </p:cNvPicPr>
          <p:nvPr/>
        </p:nvPicPr>
        <p:blipFill>
          <a:blip r:embed="rId5"/>
          <a:stretch>
            <a:fillRect/>
          </a:stretch>
        </p:blipFill>
        <p:spPr>
          <a:xfrm>
            <a:off x="6139719" y="1953096"/>
            <a:ext cx="2593013" cy="1728000"/>
          </a:xfrm>
          <a:prstGeom prst="rect">
            <a:avLst/>
          </a:prstGeom>
        </p:spPr>
      </p:pic>
      <p:sp>
        <p:nvSpPr>
          <p:cNvPr id="12" name="TextBox 11">
            <a:extLst>
              <a:ext uri="{FF2B5EF4-FFF2-40B4-BE49-F238E27FC236}">
                <a16:creationId xmlns:a16="http://schemas.microsoft.com/office/drawing/2014/main" id="{A3189AE6-BF9D-B29B-70AD-C215586EC4D2}"/>
              </a:ext>
            </a:extLst>
          </p:cNvPr>
          <p:cNvSpPr txBox="1"/>
          <p:nvPr/>
        </p:nvSpPr>
        <p:spPr>
          <a:xfrm>
            <a:off x="3437511" y="4037306"/>
            <a:ext cx="2130644" cy="369332"/>
          </a:xfrm>
          <a:prstGeom prst="rect">
            <a:avLst/>
          </a:prstGeom>
          <a:noFill/>
        </p:spPr>
        <p:txBody>
          <a:bodyPr wrap="square">
            <a:spAutoFit/>
          </a:bodyPr>
          <a:lstStyle/>
          <a:p>
            <a:r>
              <a:rPr lang="en-NZ" dirty="0"/>
              <a:t>Great Frigatebirds</a:t>
            </a:r>
          </a:p>
        </p:txBody>
      </p:sp>
      <p:sp>
        <p:nvSpPr>
          <p:cNvPr id="14" name="TextBox 13">
            <a:extLst>
              <a:ext uri="{FF2B5EF4-FFF2-40B4-BE49-F238E27FC236}">
                <a16:creationId xmlns:a16="http://schemas.microsoft.com/office/drawing/2014/main" id="{80AE5997-3C8A-FFA3-E8F2-A6F579E2BE71}"/>
              </a:ext>
            </a:extLst>
          </p:cNvPr>
          <p:cNvSpPr txBox="1"/>
          <p:nvPr/>
        </p:nvSpPr>
        <p:spPr>
          <a:xfrm>
            <a:off x="3112571" y="6441043"/>
            <a:ext cx="2315048" cy="369332"/>
          </a:xfrm>
          <a:prstGeom prst="rect">
            <a:avLst/>
          </a:prstGeom>
          <a:noFill/>
        </p:spPr>
        <p:txBody>
          <a:bodyPr wrap="square">
            <a:spAutoFit/>
          </a:bodyPr>
          <a:lstStyle/>
          <a:p>
            <a:r>
              <a:rPr lang="en-NZ" dirty="0"/>
              <a:t>Lesser Frigatebirds</a:t>
            </a:r>
          </a:p>
        </p:txBody>
      </p:sp>
      <p:pic>
        <p:nvPicPr>
          <p:cNvPr id="16" name="Picture 15">
            <a:extLst>
              <a:ext uri="{FF2B5EF4-FFF2-40B4-BE49-F238E27FC236}">
                <a16:creationId xmlns:a16="http://schemas.microsoft.com/office/drawing/2014/main" id="{786EB2A3-2B53-A0CA-8923-D813CF3CEED4}"/>
              </a:ext>
            </a:extLst>
          </p:cNvPr>
          <p:cNvPicPr>
            <a:picLocks noChangeAspect="1"/>
          </p:cNvPicPr>
          <p:nvPr/>
        </p:nvPicPr>
        <p:blipFill>
          <a:blip r:embed="rId6"/>
          <a:stretch>
            <a:fillRect/>
          </a:stretch>
        </p:blipFill>
        <p:spPr>
          <a:xfrm>
            <a:off x="1538515" y="4624283"/>
            <a:ext cx="2593012" cy="1728000"/>
          </a:xfrm>
          <a:prstGeom prst="rect">
            <a:avLst/>
          </a:prstGeom>
        </p:spPr>
      </p:pic>
      <p:pic>
        <p:nvPicPr>
          <p:cNvPr id="18" name="Picture 17">
            <a:extLst>
              <a:ext uri="{FF2B5EF4-FFF2-40B4-BE49-F238E27FC236}">
                <a16:creationId xmlns:a16="http://schemas.microsoft.com/office/drawing/2014/main" id="{B97E4AC0-EAB0-65FA-D54A-622595B91E52}"/>
              </a:ext>
            </a:extLst>
          </p:cNvPr>
          <p:cNvPicPr>
            <a:picLocks noChangeAspect="1"/>
          </p:cNvPicPr>
          <p:nvPr/>
        </p:nvPicPr>
        <p:blipFill>
          <a:blip r:embed="rId7"/>
          <a:stretch>
            <a:fillRect/>
          </a:stretch>
        </p:blipFill>
        <p:spPr>
          <a:xfrm>
            <a:off x="4271649" y="4624283"/>
            <a:ext cx="2593012" cy="1728000"/>
          </a:xfrm>
          <a:prstGeom prst="rect">
            <a:avLst/>
          </a:prstGeom>
        </p:spPr>
      </p:pic>
      <p:sp>
        <p:nvSpPr>
          <p:cNvPr id="22" name="TextBox 21">
            <a:extLst>
              <a:ext uri="{FF2B5EF4-FFF2-40B4-BE49-F238E27FC236}">
                <a16:creationId xmlns:a16="http://schemas.microsoft.com/office/drawing/2014/main" id="{C9BECBF4-97D4-12F7-9F4F-A823A2012127}"/>
              </a:ext>
            </a:extLst>
          </p:cNvPr>
          <p:cNvSpPr txBox="1"/>
          <p:nvPr/>
        </p:nvSpPr>
        <p:spPr>
          <a:xfrm>
            <a:off x="6864661" y="4855763"/>
            <a:ext cx="2130644" cy="369332"/>
          </a:xfrm>
          <a:prstGeom prst="rect">
            <a:avLst/>
          </a:prstGeom>
          <a:noFill/>
        </p:spPr>
        <p:txBody>
          <a:bodyPr wrap="square">
            <a:spAutoFit/>
          </a:bodyPr>
          <a:lstStyle/>
          <a:p>
            <a:r>
              <a:rPr lang="en-NZ" dirty="0"/>
              <a:t>White underwing</a:t>
            </a:r>
          </a:p>
        </p:txBody>
      </p:sp>
      <p:sp>
        <p:nvSpPr>
          <p:cNvPr id="24" name="TextBox 23">
            <a:extLst>
              <a:ext uri="{FF2B5EF4-FFF2-40B4-BE49-F238E27FC236}">
                <a16:creationId xmlns:a16="http://schemas.microsoft.com/office/drawing/2014/main" id="{81D6290A-64D2-71A2-3669-E39D3608791B}"/>
              </a:ext>
            </a:extLst>
          </p:cNvPr>
          <p:cNvSpPr txBox="1"/>
          <p:nvPr/>
        </p:nvSpPr>
        <p:spPr>
          <a:xfrm>
            <a:off x="329127" y="3692528"/>
            <a:ext cx="2486591" cy="369332"/>
          </a:xfrm>
          <a:prstGeom prst="rect">
            <a:avLst/>
          </a:prstGeom>
          <a:noFill/>
        </p:spPr>
        <p:txBody>
          <a:bodyPr wrap="square">
            <a:spAutoFit/>
          </a:bodyPr>
          <a:lstStyle/>
          <a:p>
            <a:r>
              <a:rPr lang="en-NZ" dirty="0"/>
              <a:t>No white underwing</a:t>
            </a:r>
          </a:p>
        </p:txBody>
      </p:sp>
      <p:cxnSp>
        <p:nvCxnSpPr>
          <p:cNvPr id="25" name="Straight Arrow Connector 24">
            <a:extLst>
              <a:ext uri="{FF2B5EF4-FFF2-40B4-BE49-F238E27FC236}">
                <a16:creationId xmlns:a16="http://schemas.microsoft.com/office/drawing/2014/main" id="{5FACA553-A50D-C994-F9E5-A43A0E912D71}"/>
              </a:ext>
            </a:extLst>
          </p:cNvPr>
          <p:cNvCxnSpPr>
            <a:cxnSpLocks/>
          </p:cNvCxnSpPr>
          <p:nvPr/>
        </p:nvCxnSpPr>
        <p:spPr>
          <a:xfrm flipV="1">
            <a:off x="857250" y="2983341"/>
            <a:ext cx="403221" cy="72970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D2DF207-0828-9475-494F-8C5C880F8662}"/>
              </a:ext>
            </a:extLst>
          </p:cNvPr>
          <p:cNvCxnSpPr>
            <a:cxnSpLocks/>
          </p:cNvCxnSpPr>
          <p:nvPr/>
        </p:nvCxnSpPr>
        <p:spPr>
          <a:xfrm flipH="1">
            <a:off x="5992571" y="5209858"/>
            <a:ext cx="1274299" cy="2389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99910EB-9B64-2067-6221-DB2F93D66164}"/>
              </a:ext>
            </a:extLst>
          </p:cNvPr>
          <p:cNvSpPr txBox="1"/>
          <p:nvPr/>
        </p:nvSpPr>
        <p:spPr>
          <a:xfrm>
            <a:off x="6095115" y="3692528"/>
            <a:ext cx="2855586" cy="369332"/>
          </a:xfrm>
          <a:prstGeom prst="rect">
            <a:avLst/>
          </a:prstGeom>
          <a:noFill/>
        </p:spPr>
        <p:txBody>
          <a:bodyPr wrap="square">
            <a:spAutoFit/>
          </a:bodyPr>
          <a:lstStyle/>
          <a:p>
            <a:r>
              <a:rPr lang="en-NZ" dirty="0"/>
              <a:t>Female has a white breast</a:t>
            </a:r>
          </a:p>
        </p:txBody>
      </p:sp>
      <p:cxnSp>
        <p:nvCxnSpPr>
          <p:cNvPr id="32" name="Straight Arrow Connector 31">
            <a:extLst>
              <a:ext uri="{FF2B5EF4-FFF2-40B4-BE49-F238E27FC236}">
                <a16:creationId xmlns:a16="http://schemas.microsoft.com/office/drawing/2014/main" id="{9C74FC57-BB2E-3C79-C914-D3ACCD52A10E}"/>
              </a:ext>
            </a:extLst>
          </p:cNvPr>
          <p:cNvCxnSpPr>
            <a:cxnSpLocks/>
          </p:cNvCxnSpPr>
          <p:nvPr/>
        </p:nvCxnSpPr>
        <p:spPr>
          <a:xfrm flipV="1">
            <a:off x="6499814" y="3182868"/>
            <a:ext cx="1430169" cy="58293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7941A85-39F2-51D9-BE58-0E1172368A1F}"/>
              </a:ext>
            </a:extLst>
          </p:cNvPr>
          <p:cNvSpPr txBox="1"/>
          <p:nvPr/>
        </p:nvSpPr>
        <p:spPr>
          <a:xfrm>
            <a:off x="4029075" y="3692528"/>
            <a:ext cx="1780477" cy="369332"/>
          </a:xfrm>
          <a:prstGeom prst="rect">
            <a:avLst/>
          </a:prstGeom>
          <a:noFill/>
        </p:spPr>
        <p:txBody>
          <a:bodyPr wrap="square">
            <a:spAutoFit/>
          </a:bodyPr>
          <a:lstStyle/>
          <a:p>
            <a:r>
              <a:rPr lang="en-NZ" dirty="0"/>
              <a:t>Juvenile</a:t>
            </a:r>
          </a:p>
        </p:txBody>
      </p:sp>
    </p:spTree>
    <p:extLst>
      <p:ext uri="{BB962C8B-B14F-4D97-AF65-F5344CB8AC3E}">
        <p14:creationId xmlns:p14="http://schemas.microsoft.com/office/powerpoint/2010/main" val="3501808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24D83-B6EA-BAE1-CAAD-FD660473C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9F366-58A0-7A6D-E3A6-ED8BA94CE6A1}"/>
              </a:ext>
            </a:extLst>
          </p:cNvPr>
          <p:cNvSpPr>
            <a:spLocks noGrp="1"/>
          </p:cNvSpPr>
          <p:nvPr>
            <p:ph type="title"/>
          </p:nvPr>
        </p:nvSpPr>
        <p:spPr/>
        <p:txBody>
          <a:bodyPr>
            <a:normAutofit/>
          </a:bodyPr>
          <a:lstStyle/>
          <a:p>
            <a:r>
              <a:rPr lang="en-US" dirty="0"/>
              <a:t>Mentimeter</a:t>
            </a:r>
            <a:endParaRPr lang="en-NZ" dirty="0"/>
          </a:p>
        </p:txBody>
      </p:sp>
      <p:sp>
        <p:nvSpPr>
          <p:cNvPr id="3" name="Content Placeholder 2">
            <a:extLst>
              <a:ext uri="{FF2B5EF4-FFF2-40B4-BE49-F238E27FC236}">
                <a16:creationId xmlns:a16="http://schemas.microsoft.com/office/drawing/2014/main" id="{D37CFF92-A076-A68D-31ED-C2531746C115}"/>
              </a:ext>
            </a:extLst>
          </p:cNvPr>
          <p:cNvSpPr>
            <a:spLocks noGrp="1"/>
          </p:cNvSpPr>
          <p:nvPr>
            <p:ph idx="1"/>
          </p:nvPr>
        </p:nvSpPr>
        <p:spPr>
          <a:xfrm>
            <a:off x="516648" y="1181160"/>
            <a:ext cx="4844790" cy="4874178"/>
          </a:xfrm>
        </p:spPr>
        <p:txBody>
          <a:bodyPr/>
          <a:lstStyle/>
          <a:p>
            <a:pPr marL="514350" indent="-514350">
              <a:buFont typeface="+mj-lt"/>
              <a:buAutoNum type="arabicPeriod"/>
            </a:pPr>
            <a:r>
              <a:rPr lang="en-US" dirty="0"/>
              <a:t>What species of frigatebird are the flying males in this image?</a:t>
            </a:r>
          </a:p>
        </p:txBody>
      </p:sp>
      <p:pic>
        <p:nvPicPr>
          <p:cNvPr id="5" name="Picture 8" descr="IMG_1639">
            <a:extLst>
              <a:ext uri="{FF2B5EF4-FFF2-40B4-BE49-F238E27FC236}">
                <a16:creationId xmlns:a16="http://schemas.microsoft.com/office/drawing/2014/main" id="{9B2DAC3D-B99B-3964-B1B1-B0137F3B621A}"/>
              </a:ext>
            </a:extLst>
          </p:cNvPr>
          <p:cNvPicPr>
            <a:picLocks noChangeAspect="1" noChangeArrowheads="1"/>
          </p:cNvPicPr>
          <p:nvPr/>
        </p:nvPicPr>
        <p:blipFill>
          <a:blip r:embed="rId3" cstate="print"/>
          <a:srcRect b="20590"/>
          <a:stretch>
            <a:fillRect/>
          </a:stretch>
        </p:blipFill>
        <p:spPr bwMode="auto">
          <a:xfrm>
            <a:off x="449973" y="2570226"/>
            <a:ext cx="8067220" cy="4287774"/>
          </a:xfrm>
          <a:prstGeom prst="rect">
            <a:avLst/>
          </a:prstGeom>
          <a:noFill/>
          <a:ln w="9525">
            <a:noFill/>
            <a:miter lim="800000"/>
            <a:headEnd/>
            <a:tailEnd/>
          </a:ln>
          <a:effectLst/>
        </p:spPr>
      </p:pic>
      <p:pic>
        <p:nvPicPr>
          <p:cNvPr id="6" name="Picture 5">
            <a:extLst>
              <a:ext uri="{FF2B5EF4-FFF2-40B4-BE49-F238E27FC236}">
                <a16:creationId xmlns:a16="http://schemas.microsoft.com/office/drawing/2014/main" id="{80E93280-D87B-317C-EB7D-5FA5447798D3}"/>
              </a:ext>
            </a:extLst>
          </p:cNvPr>
          <p:cNvPicPr>
            <a:picLocks noChangeAspect="1"/>
          </p:cNvPicPr>
          <p:nvPr/>
        </p:nvPicPr>
        <p:blipFill>
          <a:blip r:embed="rId4"/>
          <a:stretch>
            <a:fillRect/>
          </a:stretch>
        </p:blipFill>
        <p:spPr>
          <a:xfrm>
            <a:off x="6132584" y="108831"/>
            <a:ext cx="2305050" cy="2305050"/>
          </a:xfrm>
          <a:prstGeom prst="rect">
            <a:avLst/>
          </a:prstGeom>
        </p:spPr>
      </p:pic>
    </p:spTree>
    <p:extLst>
      <p:ext uri="{BB962C8B-B14F-4D97-AF65-F5344CB8AC3E}">
        <p14:creationId xmlns:p14="http://schemas.microsoft.com/office/powerpoint/2010/main" val="278832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6E96D-4C38-9016-2F3E-F7BD0AD4C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9452D3-3293-4545-279A-ECB835A509C5}"/>
              </a:ext>
            </a:extLst>
          </p:cNvPr>
          <p:cNvSpPr>
            <a:spLocks noGrp="1"/>
          </p:cNvSpPr>
          <p:nvPr>
            <p:ph type="title"/>
          </p:nvPr>
        </p:nvSpPr>
        <p:spPr/>
        <p:txBody>
          <a:bodyPr>
            <a:normAutofit/>
          </a:bodyPr>
          <a:lstStyle/>
          <a:p>
            <a:r>
              <a:rPr lang="en-US" dirty="0"/>
              <a:t>Boobies</a:t>
            </a:r>
            <a:endParaRPr lang="en-NZ" dirty="0"/>
          </a:p>
        </p:txBody>
      </p:sp>
      <p:sp>
        <p:nvSpPr>
          <p:cNvPr id="3" name="Content Placeholder 2">
            <a:extLst>
              <a:ext uri="{FF2B5EF4-FFF2-40B4-BE49-F238E27FC236}">
                <a16:creationId xmlns:a16="http://schemas.microsoft.com/office/drawing/2014/main" id="{7325885B-F368-6FF7-70A7-1B2FFB0C0EB2}"/>
              </a:ext>
            </a:extLst>
          </p:cNvPr>
          <p:cNvSpPr>
            <a:spLocks noGrp="1"/>
          </p:cNvSpPr>
          <p:nvPr>
            <p:ph idx="1"/>
          </p:nvPr>
        </p:nvSpPr>
        <p:spPr/>
        <p:txBody>
          <a:bodyPr/>
          <a:lstStyle/>
          <a:p>
            <a:r>
              <a:rPr lang="en-US" dirty="0"/>
              <a:t>Red-footed Boobies have red feet! Pied or dark</a:t>
            </a:r>
          </a:p>
          <a:p>
            <a:r>
              <a:rPr lang="en-US" dirty="0"/>
              <a:t>Brown Boobies are chocolate brown and white</a:t>
            </a:r>
          </a:p>
          <a:p>
            <a:r>
              <a:rPr lang="en-US" dirty="0"/>
              <a:t>Masked Booby are large pied, black mask.</a:t>
            </a:r>
          </a:p>
        </p:txBody>
      </p:sp>
      <p:pic>
        <p:nvPicPr>
          <p:cNvPr id="5" name="Picture 4">
            <a:extLst>
              <a:ext uri="{FF2B5EF4-FFF2-40B4-BE49-F238E27FC236}">
                <a16:creationId xmlns:a16="http://schemas.microsoft.com/office/drawing/2014/main" id="{3BD2DA51-9838-E7A3-C460-235A4C5A49E0}"/>
              </a:ext>
            </a:extLst>
          </p:cNvPr>
          <p:cNvPicPr>
            <a:picLocks noChangeAspect="1"/>
          </p:cNvPicPr>
          <p:nvPr/>
        </p:nvPicPr>
        <p:blipFill>
          <a:blip r:embed="rId3"/>
          <a:stretch>
            <a:fillRect/>
          </a:stretch>
        </p:blipFill>
        <p:spPr>
          <a:xfrm>
            <a:off x="201667" y="3113892"/>
            <a:ext cx="1782000" cy="2376000"/>
          </a:xfrm>
          <a:prstGeom prst="rect">
            <a:avLst/>
          </a:prstGeom>
        </p:spPr>
      </p:pic>
      <p:pic>
        <p:nvPicPr>
          <p:cNvPr id="9" name="Picture 8">
            <a:extLst>
              <a:ext uri="{FF2B5EF4-FFF2-40B4-BE49-F238E27FC236}">
                <a16:creationId xmlns:a16="http://schemas.microsoft.com/office/drawing/2014/main" id="{5E23BC04-9D3E-4D40-F9B5-3C920223C81A}"/>
              </a:ext>
            </a:extLst>
          </p:cNvPr>
          <p:cNvPicPr>
            <a:picLocks noChangeAspect="1"/>
          </p:cNvPicPr>
          <p:nvPr/>
        </p:nvPicPr>
        <p:blipFill>
          <a:blip r:embed="rId4"/>
          <a:stretch>
            <a:fillRect/>
          </a:stretch>
        </p:blipFill>
        <p:spPr>
          <a:xfrm>
            <a:off x="1982049" y="3113892"/>
            <a:ext cx="1585101" cy="2376000"/>
          </a:xfrm>
          <a:prstGeom prst="rect">
            <a:avLst/>
          </a:prstGeom>
        </p:spPr>
      </p:pic>
      <p:pic>
        <p:nvPicPr>
          <p:cNvPr id="11" name="Picture 10">
            <a:extLst>
              <a:ext uri="{FF2B5EF4-FFF2-40B4-BE49-F238E27FC236}">
                <a16:creationId xmlns:a16="http://schemas.microsoft.com/office/drawing/2014/main" id="{CDABEE8F-7B9F-3E23-3658-1BC39BE015D8}"/>
              </a:ext>
            </a:extLst>
          </p:cNvPr>
          <p:cNvPicPr>
            <a:picLocks noChangeAspect="1"/>
          </p:cNvPicPr>
          <p:nvPr/>
        </p:nvPicPr>
        <p:blipFill>
          <a:blip r:embed="rId5"/>
          <a:stretch>
            <a:fillRect/>
          </a:stretch>
        </p:blipFill>
        <p:spPr>
          <a:xfrm>
            <a:off x="3937374" y="3110484"/>
            <a:ext cx="1782000" cy="2376000"/>
          </a:xfrm>
          <a:prstGeom prst="rect">
            <a:avLst/>
          </a:prstGeom>
        </p:spPr>
      </p:pic>
      <p:sp>
        <p:nvSpPr>
          <p:cNvPr id="13" name="TextBox 12">
            <a:extLst>
              <a:ext uri="{FF2B5EF4-FFF2-40B4-BE49-F238E27FC236}">
                <a16:creationId xmlns:a16="http://schemas.microsoft.com/office/drawing/2014/main" id="{35EF6B66-17B1-96F7-6E98-13AF6E623039}"/>
              </a:ext>
            </a:extLst>
          </p:cNvPr>
          <p:cNvSpPr txBox="1"/>
          <p:nvPr/>
        </p:nvSpPr>
        <p:spPr>
          <a:xfrm>
            <a:off x="926528" y="6045813"/>
            <a:ext cx="2290445" cy="369332"/>
          </a:xfrm>
          <a:prstGeom prst="rect">
            <a:avLst/>
          </a:prstGeom>
          <a:noFill/>
        </p:spPr>
        <p:txBody>
          <a:bodyPr wrap="square">
            <a:spAutoFit/>
          </a:bodyPr>
          <a:lstStyle/>
          <a:p>
            <a:r>
              <a:rPr lang="en-NZ" dirty="0"/>
              <a:t>Red-footed Booby </a:t>
            </a:r>
          </a:p>
        </p:txBody>
      </p:sp>
      <p:sp>
        <p:nvSpPr>
          <p:cNvPr id="15" name="TextBox 14">
            <a:extLst>
              <a:ext uri="{FF2B5EF4-FFF2-40B4-BE49-F238E27FC236}">
                <a16:creationId xmlns:a16="http://schemas.microsoft.com/office/drawing/2014/main" id="{E11392BA-E824-4206-447C-53328CC8CBDF}"/>
              </a:ext>
            </a:extLst>
          </p:cNvPr>
          <p:cNvSpPr txBox="1"/>
          <p:nvPr/>
        </p:nvSpPr>
        <p:spPr>
          <a:xfrm>
            <a:off x="577969" y="5530204"/>
            <a:ext cx="1697420" cy="369332"/>
          </a:xfrm>
          <a:prstGeom prst="rect">
            <a:avLst/>
          </a:prstGeom>
          <a:noFill/>
        </p:spPr>
        <p:txBody>
          <a:bodyPr wrap="square">
            <a:spAutoFit/>
          </a:bodyPr>
          <a:lstStyle/>
          <a:p>
            <a:r>
              <a:rPr lang="en-NZ" dirty="0"/>
              <a:t>Pied form </a:t>
            </a:r>
          </a:p>
        </p:txBody>
      </p:sp>
      <p:sp>
        <p:nvSpPr>
          <p:cNvPr id="17" name="TextBox 16">
            <a:extLst>
              <a:ext uri="{FF2B5EF4-FFF2-40B4-BE49-F238E27FC236}">
                <a16:creationId xmlns:a16="http://schemas.microsoft.com/office/drawing/2014/main" id="{11B3D7BE-C97A-9FE8-79D1-1F5484D7091C}"/>
              </a:ext>
            </a:extLst>
          </p:cNvPr>
          <p:cNvSpPr txBox="1"/>
          <p:nvPr/>
        </p:nvSpPr>
        <p:spPr>
          <a:xfrm>
            <a:off x="2071751" y="5566669"/>
            <a:ext cx="1581807" cy="369332"/>
          </a:xfrm>
          <a:prstGeom prst="rect">
            <a:avLst/>
          </a:prstGeom>
          <a:noFill/>
        </p:spPr>
        <p:txBody>
          <a:bodyPr wrap="square">
            <a:spAutoFit/>
          </a:bodyPr>
          <a:lstStyle/>
          <a:p>
            <a:r>
              <a:rPr lang="en-NZ" dirty="0"/>
              <a:t>Brown form</a:t>
            </a:r>
          </a:p>
        </p:txBody>
      </p:sp>
      <p:sp>
        <p:nvSpPr>
          <p:cNvPr id="19" name="TextBox 18">
            <a:extLst>
              <a:ext uri="{FF2B5EF4-FFF2-40B4-BE49-F238E27FC236}">
                <a16:creationId xmlns:a16="http://schemas.microsoft.com/office/drawing/2014/main" id="{E46696D1-7773-CE5B-BB19-D2DEFA6719DE}"/>
              </a:ext>
            </a:extLst>
          </p:cNvPr>
          <p:cNvSpPr txBox="1"/>
          <p:nvPr/>
        </p:nvSpPr>
        <p:spPr>
          <a:xfrm>
            <a:off x="3937374" y="6045813"/>
            <a:ext cx="2163944" cy="369332"/>
          </a:xfrm>
          <a:prstGeom prst="rect">
            <a:avLst/>
          </a:prstGeom>
          <a:noFill/>
        </p:spPr>
        <p:txBody>
          <a:bodyPr wrap="square">
            <a:spAutoFit/>
          </a:bodyPr>
          <a:lstStyle/>
          <a:p>
            <a:r>
              <a:rPr lang="en-NZ" dirty="0"/>
              <a:t>Masked Booby </a:t>
            </a:r>
          </a:p>
        </p:txBody>
      </p:sp>
      <p:pic>
        <p:nvPicPr>
          <p:cNvPr id="20" name="Picture 19">
            <a:extLst>
              <a:ext uri="{FF2B5EF4-FFF2-40B4-BE49-F238E27FC236}">
                <a16:creationId xmlns:a16="http://schemas.microsoft.com/office/drawing/2014/main" id="{9255A610-B3E7-396C-BA48-5E21713F383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59073" y="3110484"/>
            <a:ext cx="2735199" cy="1823466"/>
          </a:xfrm>
          <a:prstGeom prst="rect">
            <a:avLst/>
          </a:prstGeom>
          <a:noFill/>
          <a:ln>
            <a:noFill/>
          </a:ln>
        </p:spPr>
      </p:pic>
      <p:sp>
        <p:nvSpPr>
          <p:cNvPr id="22" name="TextBox 21">
            <a:extLst>
              <a:ext uri="{FF2B5EF4-FFF2-40B4-BE49-F238E27FC236}">
                <a16:creationId xmlns:a16="http://schemas.microsoft.com/office/drawing/2014/main" id="{2E4B5FC6-27B5-D1D6-9375-0A2D53801402}"/>
              </a:ext>
            </a:extLst>
          </p:cNvPr>
          <p:cNvSpPr txBox="1"/>
          <p:nvPr/>
        </p:nvSpPr>
        <p:spPr>
          <a:xfrm>
            <a:off x="6591109" y="5117152"/>
            <a:ext cx="2163944" cy="369332"/>
          </a:xfrm>
          <a:prstGeom prst="rect">
            <a:avLst/>
          </a:prstGeom>
          <a:noFill/>
        </p:spPr>
        <p:txBody>
          <a:bodyPr wrap="square">
            <a:spAutoFit/>
          </a:bodyPr>
          <a:lstStyle/>
          <a:p>
            <a:r>
              <a:rPr lang="en-NZ" dirty="0"/>
              <a:t>Brown Booby </a:t>
            </a:r>
          </a:p>
        </p:txBody>
      </p:sp>
    </p:spTree>
    <p:extLst>
      <p:ext uri="{BB962C8B-B14F-4D97-AF65-F5344CB8AC3E}">
        <p14:creationId xmlns:p14="http://schemas.microsoft.com/office/powerpoint/2010/main" val="65177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B30C7-0F4B-59B6-BED8-883D4EAA33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2EFBA7-EF59-F6FC-56B4-ECD8E4DC2F87}"/>
              </a:ext>
            </a:extLst>
          </p:cNvPr>
          <p:cNvSpPr>
            <a:spLocks noGrp="1"/>
          </p:cNvSpPr>
          <p:nvPr>
            <p:ph type="title"/>
          </p:nvPr>
        </p:nvSpPr>
        <p:spPr/>
        <p:txBody>
          <a:bodyPr/>
          <a:lstStyle/>
          <a:p>
            <a:r>
              <a:rPr lang="en-NZ" dirty="0"/>
              <a:t>Mentimeter</a:t>
            </a:r>
          </a:p>
        </p:txBody>
      </p:sp>
      <p:sp>
        <p:nvSpPr>
          <p:cNvPr id="3" name="Content Placeholder 2">
            <a:extLst>
              <a:ext uri="{FF2B5EF4-FFF2-40B4-BE49-F238E27FC236}">
                <a16:creationId xmlns:a16="http://schemas.microsoft.com/office/drawing/2014/main" id="{8321516E-5951-6D2E-DF65-EE0C6ACFE0E7}"/>
              </a:ext>
            </a:extLst>
          </p:cNvPr>
          <p:cNvSpPr>
            <a:spLocks noGrp="1"/>
          </p:cNvSpPr>
          <p:nvPr>
            <p:ph idx="1"/>
          </p:nvPr>
        </p:nvSpPr>
        <p:spPr>
          <a:xfrm>
            <a:off x="457199" y="1229710"/>
            <a:ext cx="5743575" cy="4688982"/>
          </a:xfrm>
        </p:spPr>
        <p:txBody>
          <a:bodyPr>
            <a:normAutofit/>
          </a:bodyPr>
          <a:lstStyle/>
          <a:p>
            <a:pPr marL="474796" indent="-474796">
              <a:spcBef>
                <a:spcPts val="0"/>
              </a:spcBef>
              <a:buFont typeface="+mj-lt"/>
              <a:buAutoNum type="arabicPeriod"/>
            </a:pPr>
            <a:r>
              <a:rPr lang="en-AU" dirty="0"/>
              <a:t>How many species are in this image?</a:t>
            </a:r>
          </a:p>
          <a:p>
            <a:pPr marL="474796" indent="-474796">
              <a:spcBef>
                <a:spcPts val="0"/>
              </a:spcBef>
              <a:buFont typeface="+mj-lt"/>
              <a:buAutoNum type="arabicPeriod"/>
            </a:pPr>
            <a:r>
              <a:rPr lang="en-AU" dirty="0"/>
              <a:t>What species are they?</a:t>
            </a:r>
            <a:endParaRPr lang="en-US" dirty="0"/>
          </a:p>
          <a:p>
            <a:pPr>
              <a:spcBef>
                <a:spcPts val="0"/>
              </a:spcBef>
            </a:pPr>
            <a:endParaRPr lang="en-NZ" dirty="0"/>
          </a:p>
        </p:txBody>
      </p:sp>
      <p:sp>
        <p:nvSpPr>
          <p:cNvPr id="4" name="Slide Number Placeholder 3">
            <a:extLst>
              <a:ext uri="{FF2B5EF4-FFF2-40B4-BE49-F238E27FC236}">
                <a16:creationId xmlns:a16="http://schemas.microsoft.com/office/drawing/2014/main" id="{03713992-4A0F-D34A-1B18-6F65B75B3BA7}"/>
              </a:ext>
            </a:extLst>
          </p:cNvPr>
          <p:cNvSpPr>
            <a:spLocks noGrp="1"/>
          </p:cNvSpPr>
          <p:nvPr>
            <p:ph type="sldNum" sz="quarter" idx="12"/>
          </p:nvPr>
        </p:nvSpPr>
        <p:spPr/>
        <p:txBody>
          <a:bodyPr/>
          <a:lstStyle/>
          <a:p>
            <a:fld id="{0ED95122-A112-0844-98BC-D2A9AE745818}" type="slidenum">
              <a:rPr lang="en-US" smtClean="0"/>
              <a:t>33</a:t>
            </a:fld>
            <a:endParaRPr lang="en-US" dirty="0"/>
          </a:p>
        </p:txBody>
      </p:sp>
      <p:pic>
        <p:nvPicPr>
          <p:cNvPr id="9" name="Picture 8">
            <a:extLst>
              <a:ext uri="{FF2B5EF4-FFF2-40B4-BE49-F238E27FC236}">
                <a16:creationId xmlns:a16="http://schemas.microsoft.com/office/drawing/2014/main" id="{EB348720-A836-5C7A-E807-8C2BFEAE040D}"/>
              </a:ext>
            </a:extLst>
          </p:cNvPr>
          <p:cNvPicPr>
            <a:picLocks noChangeAspect="1"/>
          </p:cNvPicPr>
          <p:nvPr/>
        </p:nvPicPr>
        <p:blipFill>
          <a:blip r:embed="rId3"/>
          <a:stretch>
            <a:fillRect/>
          </a:stretch>
        </p:blipFill>
        <p:spPr>
          <a:xfrm>
            <a:off x="6132584" y="108831"/>
            <a:ext cx="2305050" cy="2305050"/>
          </a:xfrm>
          <a:prstGeom prst="rect">
            <a:avLst/>
          </a:prstGeom>
        </p:spPr>
      </p:pic>
      <p:pic>
        <p:nvPicPr>
          <p:cNvPr id="10" name="Content Placeholder 4">
            <a:extLst>
              <a:ext uri="{FF2B5EF4-FFF2-40B4-BE49-F238E27FC236}">
                <a16:creationId xmlns:a16="http://schemas.microsoft.com/office/drawing/2014/main" id="{36316624-DC8E-0530-9F5D-C7F30276A421}"/>
              </a:ext>
            </a:extLst>
          </p:cNvPr>
          <p:cNvPicPr>
            <a:picLocks noChangeAspect="1"/>
          </p:cNvPicPr>
          <p:nvPr/>
        </p:nvPicPr>
        <p:blipFill>
          <a:blip r:embed="rId4"/>
          <a:srcRect b="21673"/>
          <a:stretch>
            <a:fillRect/>
          </a:stretch>
        </p:blipFill>
        <p:spPr>
          <a:xfrm>
            <a:off x="464939" y="2676525"/>
            <a:ext cx="7972695" cy="4163187"/>
          </a:xfrm>
          <a:prstGeom prst="rect">
            <a:avLst/>
          </a:prstGeom>
        </p:spPr>
      </p:pic>
    </p:spTree>
    <p:extLst>
      <p:ext uri="{BB962C8B-B14F-4D97-AF65-F5344CB8AC3E}">
        <p14:creationId xmlns:p14="http://schemas.microsoft.com/office/powerpoint/2010/main" val="184272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3DC05-9C96-39A2-10DF-A4B70EC0A5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507152-1456-E911-863E-48C361651B8B}"/>
              </a:ext>
            </a:extLst>
          </p:cNvPr>
          <p:cNvSpPr>
            <a:spLocks noGrp="1"/>
          </p:cNvSpPr>
          <p:nvPr>
            <p:ph type="title"/>
          </p:nvPr>
        </p:nvSpPr>
        <p:spPr/>
        <p:txBody>
          <a:bodyPr>
            <a:normAutofit/>
          </a:bodyPr>
          <a:lstStyle/>
          <a:p>
            <a:r>
              <a:rPr lang="en-US" dirty="0"/>
              <a:t>Tropicbirds</a:t>
            </a:r>
            <a:endParaRPr lang="en-NZ" dirty="0"/>
          </a:p>
        </p:txBody>
      </p:sp>
      <p:sp>
        <p:nvSpPr>
          <p:cNvPr id="3" name="Content Placeholder 2">
            <a:extLst>
              <a:ext uri="{FF2B5EF4-FFF2-40B4-BE49-F238E27FC236}">
                <a16:creationId xmlns:a16="http://schemas.microsoft.com/office/drawing/2014/main" id="{F33A21EB-6E17-B64D-C6BB-7599C043BFD0}"/>
              </a:ext>
            </a:extLst>
          </p:cNvPr>
          <p:cNvSpPr>
            <a:spLocks noGrp="1"/>
          </p:cNvSpPr>
          <p:nvPr>
            <p:ph idx="1"/>
          </p:nvPr>
        </p:nvSpPr>
        <p:spPr>
          <a:xfrm>
            <a:off x="577969" y="1086928"/>
            <a:ext cx="8031191" cy="4958885"/>
          </a:xfrm>
        </p:spPr>
        <p:txBody>
          <a:bodyPr/>
          <a:lstStyle/>
          <a:p>
            <a:r>
              <a:rPr lang="en-US" dirty="0"/>
              <a:t>White-tailed Tropicbirds have yellow bill and white tail streamers. Nest in tree crevices</a:t>
            </a:r>
          </a:p>
          <a:p>
            <a:r>
              <a:rPr lang="en-US" dirty="0"/>
              <a:t>Red-tailed Tropicbirds have red bill and red tail streamers. Potential visitor, ground-nester. </a:t>
            </a:r>
          </a:p>
        </p:txBody>
      </p:sp>
      <p:pic>
        <p:nvPicPr>
          <p:cNvPr id="5" name="Picture 4">
            <a:extLst>
              <a:ext uri="{FF2B5EF4-FFF2-40B4-BE49-F238E27FC236}">
                <a16:creationId xmlns:a16="http://schemas.microsoft.com/office/drawing/2014/main" id="{FE8FC424-A028-D12D-A402-074A3F27EA5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651" y="3009900"/>
            <a:ext cx="2511600" cy="1512000"/>
          </a:xfrm>
          <a:prstGeom prst="rect">
            <a:avLst/>
          </a:prstGeom>
          <a:noFill/>
          <a:ln>
            <a:noFill/>
          </a:ln>
        </p:spPr>
      </p:pic>
      <p:pic>
        <p:nvPicPr>
          <p:cNvPr id="6" name="Picture 5">
            <a:extLst>
              <a:ext uri="{FF2B5EF4-FFF2-40B4-BE49-F238E27FC236}">
                <a16:creationId xmlns:a16="http://schemas.microsoft.com/office/drawing/2014/main" id="{1535A883-0C6B-C56D-7082-A88B15D2E50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2555" y="3009900"/>
            <a:ext cx="2041200" cy="1512000"/>
          </a:xfrm>
          <a:prstGeom prst="rect">
            <a:avLst/>
          </a:prstGeom>
          <a:noFill/>
          <a:ln>
            <a:noFill/>
          </a:ln>
        </p:spPr>
      </p:pic>
      <p:pic>
        <p:nvPicPr>
          <p:cNvPr id="8" name="Picture 7">
            <a:extLst>
              <a:ext uri="{FF2B5EF4-FFF2-40B4-BE49-F238E27FC236}">
                <a16:creationId xmlns:a16="http://schemas.microsoft.com/office/drawing/2014/main" id="{D0AFC44D-1E53-A0D4-DA0E-432F00B654F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93349" y="3009900"/>
            <a:ext cx="2268000" cy="1512000"/>
          </a:xfrm>
          <a:prstGeom prst="rect">
            <a:avLst/>
          </a:prstGeom>
          <a:noFill/>
          <a:ln>
            <a:noFill/>
          </a:ln>
        </p:spPr>
      </p:pic>
      <p:sp>
        <p:nvSpPr>
          <p:cNvPr id="10" name="TextBox 9">
            <a:extLst>
              <a:ext uri="{FF2B5EF4-FFF2-40B4-BE49-F238E27FC236}">
                <a16:creationId xmlns:a16="http://schemas.microsoft.com/office/drawing/2014/main" id="{37BC8B6B-9491-347A-0FAF-8AC6ABCCD76B}"/>
              </a:ext>
            </a:extLst>
          </p:cNvPr>
          <p:cNvSpPr txBox="1"/>
          <p:nvPr/>
        </p:nvSpPr>
        <p:spPr>
          <a:xfrm>
            <a:off x="3314700" y="4520684"/>
            <a:ext cx="2895600" cy="369332"/>
          </a:xfrm>
          <a:prstGeom prst="rect">
            <a:avLst/>
          </a:prstGeom>
          <a:noFill/>
        </p:spPr>
        <p:txBody>
          <a:bodyPr wrap="square">
            <a:spAutoFit/>
          </a:bodyPr>
          <a:lstStyle/>
          <a:p>
            <a:r>
              <a:rPr lang="en-NZ" dirty="0"/>
              <a:t>White-tailed Tropicbirds </a:t>
            </a:r>
          </a:p>
        </p:txBody>
      </p:sp>
      <p:sp>
        <p:nvSpPr>
          <p:cNvPr id="12" name="TextBox 11">
            <a:extLst>
              <a:ext uri="{FF2B5EF4-FFF2-40B4-BE49-F238E27FC236}">
                <a16:creationId xmlns:a16="http://schemas.microsoft.com/office/drawing/2014/main" id="{D58A7DB7-3426-B70B-2601-4D62A5EED3DA}"/>
              </a:ext>
            </a:extLst>
          </p:cNvPr>
          <p:cNvSpPr txBox="1"/>
          <p:nvPr/>
        </p:nvSpPr>
        <p:spPr>
          <a:xfrm>
            <a:off x="3305355" y="6408158"/>
            <a:ext cx="2895600" cy="369332"/>
          </a:xfrm>
          <a:prstGeom prst="rect">
            <a:avLst/>
          </a:prstGeom>
          <a:noFill/>
        </p:spPr>
        <p:txBody>
          <a:bodyPr wrap="square">
            <a:spAutoFit/>
          </a:bodyPr>
          <a:lstStyle/>
          <a:p>
            <a:r>
              <a:rPr lang="en-NZ" dirty="0"/>
              <a:t>Red-tailed Tropicbirds </a:t>
            </a:r>
          </a:p>
        </p:txBody>
      </p:sp>
      <p:pic>
        <p:nvPicPr>
          <p:cNvPr id="13" name="Picture 12">
            <a:extLst>
              <a:ext uri="{FF2B5EF4-FFF2-40B4-BE49-F238E27FC236}">
                <a16:creationId xmlns:a16="http://schemas.microsoft.com/office/drawing/2014/main" id="{2D7464BD-C75B-8DD3-A3AB-FA619E27E45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8910" y="4878812"/>
            <a:ext cx="2268000" cy="1512000"/>
          </a:xfrm>
          <a:prstGeom prst="rect">
            <a:avLst/>
          </a:prstGeom>
          <a:noFill/>
          <a:ln>
            <a:noFill/>
          </a:ln>
        </p:spPr>
      </p:pic>
      <p:pic>
        <p:nvPicPr>
          <p:cNvPr id="14" name="Picture 13">
            <a:extLst>
              <a:ext uri="{FF2B5EF4-FFF2-40B4-BE49-F238E27FC236}">
                <a16:creationId xmlns:a16="http://schemas.microsoft.com/office/drawing/2014/main" id="{B59B40D2-708F-EC00-A4AB-68022FDB4FFC}"/>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74149" y="4878812"/>
            <a:ext cx="2419200" cy="1512000"/>
          </a:xfrm>
          <a:prstGeom prst="rect">
            <a:avLst/>
          </a:prstGeom>
          <a:noFill/>
          <a:ln>
            <a:noFill/>
          </a:ln>
        </p:spPr>
      </p:pic>
      <p:pic>
        <p:nvPicPr>
          <p:cNvPr id="15" name="Picture 14">
            <a:extLst>
              <a:ext uri="{FF2B5EF4-FFF2-40B4-BE49-F238E27FC236}">
                <a16:creationId xmlns:a16="http://schemas.microsoft.com/office/drawing/2014/main" id="{B6DCCAFF-A49A-7A5D-E794-F85E8254117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8566" y="4878812"/>
            <a:ext cx="2016000" cy="1512000"/>
          </a:xfrm>
          <a:prstGeom prst="rect">
            <a:avLst/>
          </a:prstGeom>
          <a:noFill/>
          <a:ln>
            <a:noFill/>
          </a:ln>
        </p:spPr>
      </p:pic>
    </p:spTree>
    <p:extLst>
      <p:ext uri="{BB962C8B-B14F-4D97-AF65-F5344CB8AC3E}">
        <p14:creationId xmlns:p14="http://schemas.microsoft.com/office/powerpoint/2010/main" val="2633402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53527-662D-4500-09E8-6703CA4EB5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E3D87F-D36C-11BB-D27D-2C9F74480696}"/>
              </a:ext>
            </a:extLst>
          </p:cNvPr>
          <p:cNvSpPr>
            <a:spLocks noGrp="1"/>
          </p:cNvSpPr>
          <p:nvPr>
            <p:ph type="title"/>
          </p:nvPr>
        </p:nvSpPr>
        <p:spPr>
          <a:xfrm>
            <a:off x="577970" y="265176"/>
            <a:ext cx="8460522" cy="821752"/>
          </a:xfrm>
        </p:spPr>
        <p:txBody>
          <a:bodyPr>
            <a:normAutofit/>
          </a:bodyPr>
          <a:lstStyle/>
          <a:p>
            <a:r>
              <a:rPr lang="en-US" dirty="0"/>
              <a:t>Pelagic seabirds - Northern Storm-petrels</a:t>
            </a:r>
            <a:endParaRPr lang="en-NZ" dirty="0"/>
          </a:p>
        </p:txBody>
      </p:sp>
      <p:sp>
        <p:nvSpPr>
          <p:cNvPr id="3" name="Content Placeholder 2">
            <a:extLst>
              <a:ext uri="{FF2B5EF4-FFF2-40B4-BE49-F238E27FC236}">
                <a16:creationId xmlns:a16="http://schemas.microsoft.com/office/drawing/2014/main" id="{E0BC687D-C45D-E8DE-CF43-3620FB01EAA3}"/>
              </a:ext>
            </a:extLst>
          </p:cNvPr>
          <p:cNvSpPr>
            <a:spLocks noGrp="1"/>
          </p:cNvSpPr>
          <p:nvPr>
            <p:ph idx="1"/>
          </p:nvPr>
        </p:nvSpPr>
        <p:spPr>
          <a:xfrm>
            <a:off x="295835" y="1171635"/>
            <a:ext cx="8742657" cy="4874178"/>
          </a:xfrm>
        </p:spPr>
        <p:txBody>
          <a:bodyPr/>
          <a:lstStyle/>
          <a:p>
            <a:r>
              <a:rPr lang="en-NZ" dirty="0"/>
              <a:t>Matsudaira’s Storm-petrel (VU) is dark grey </a:t>
            </a:r>
          </a:p>
          <a:p>
            <a:r>
              <a:rPr lang="en-NZ" dirty="0"/>
              <a:t>Leach’s Storm-petrel similar but white rump </a:t>
            </a:r>
          </a:p>
          <a:p>
            <a:pPr marL="0" indent="0">
              <a:buNone/>
            </a:pPr>
            <a:endParaRPr lang="en-NZ" dirty="0"/>
          </a:p>
        </p:txBody>
      </p:sp>
      <p:sp>
        <p:nvSpPr>
          <p:cNvPr id="6" name="TextBox 5">
            <a:extLst>
              <a:ext uri="{FF2B5EF4-FFF2-40B4-BE49-F238E27FC236}">
                <a16:creationId xmlns:a16="http://schemas.microsoft.com/office/drawing/2014/main" id="{10C60317-CE07-8442-A7C5-3FCA7913FC68}"/>
              </a:ext>
            </a:extLst>
          </p:cNvPr>
          <p:cNvSpPr txBox="1"/>
          <p:nvPr/>
        </p:nvSpPr>
        <p:spPr>
          <a:xfrm>
            <a:off x="577970" y="5570135"/>
            <a:ext cx="3219537" cy="369332"/>
          </a:xfrm>
          <a:prstGeom prst="rect">
            <a:avLst/>
          </a:prstGeom>
          <a:noFill/>
        </p:spPr>
        <p:txBody>
          <a:bodyPr wrap="square">
            <a:spAutoFit/>
          </a:bodyPr>
          <a:lstStyle/>
          <a:p>
            <a:r>
              <a:rPr lang="en-NZ" dirty="0"/>
              <a:t>Matsudaira’s Storm-petrel </a:t>
            </a:r>
          </a:p>
        </p:txBody>
      </p:sp>
      <p:sp>
        <p:nvSpPr>
          <p:cNvPr id="8" name="TextBox 7">
            <a:extLst>
              <a:ext uri="{FF2B5EF4-FFF2-40B4-BE49-F238E27FC236}">
                <a16:creationId xmlns:a16="http://schemas.microsoft.com/office/drawing/2014/main" id="{F6097462-09A7-3168-F50A-5BF178F0FDA4}"/>
              </a:ext>
            </a:extLst>
          </p:cNvPr>
          <p:cNvSpPr txBox="1"/>
          <p:nvPr/>
        </p:nvSpPr>
        <p:spPr>
          <a:xfrm>
            <a:off x="5781265" y="5580655"/>
            <a:ext cx="2466975" cy="369332"/>
          </a:xfrm>
          <a:prstGeom prst="rect">
            <a:avLst/>
          </a:prstGeom>
          <a:noFill/>
        </p:spPr>
        <p:txBody>
          <a:bodyPr wrap="square">
            <a:spAutoFit/>
          </a:bodyPr>
          <a:lstStyle/>
          <a:p>
            <a:r>
              <a:rPr lang="en-NZ" dirty="0"/>
              <a:t>Leach’s Storm-petrel </a:t>
            </a:r>
          </a:p>
        </p:txBody>
      </p:sp>
      <p:pic>
        <p:nvPicPr>
          <p:cNvPr id="12" name="Picture 11">
            <a:extLst>
              <a:ext uri="{FF2B5EF4-FFF2-40B4-BE49-F238E27FC236}">
                <a16:creationId xmlns:a16="http://schemas.microsoft.com/office/drawing/2014/main" id="{36483F35-43EA-C9F5-06DF-0E3F429E698B}"/>
              </a:ext>
            </a:extLst>
          </p:cNvPr>
          <p:cNvPicPr>
            <a:picLocks noChangeAspect="1"/>
          </p:cNvPicPr>
          <p:nvPr/>
        </p:nvPicPr>
        <p:blipFill>
          <a:blip r:embed="rId3"/>
          <a:stretch>
            <a:fillRect/>
          </a:stretch>
        </p:blipFill>
        <p:spPr>
          <a:xfrm>
            <a:off x="200024" y="2520950"/>
            <a:ext cx="4320000" cy="2880000"/>
          </a:xfrm>
          <a:prstGeom prst="rect">
            <a:avLst/>
          </a:prstGeom>
        </p:spPr>
      </p:pic>
      <p:pic>
        <p:nvPicPr>
          <p:cNvPr id="14" name="Picture 13">
            <a:extLst>
              <a:ext uri="{FF2B5EF4-FFF2-40B4-BE49-F238E27FC236}">
                <a16:creationId xmlns:a16="http://schemas.microsoft.com/office/drawing/2014/main" id="{E2C824D6-151D-6CF7-D9AC-1702FB48C789}"/>
              </a:ext>
            </a:extLst>
          </p:cNvPr>
          <p:cNvPicPr>
            <a:picLocks noChangeAspect="1"/>
          </p:cNvPicPr>
          <p:nvPr/>
        </p:nvPicPr>
        <p:blipFill>
          <a:blip r:embed="rId4"/>
          <a:stretch>
            <a:fillRect/>
          </a:stretch>
        </p:blipFill>
        <p:spPr>
          <a:xfrm>
            <a:off x="4596777" y="2520950"/>
            <a:ext cx="4321688" cy="2880000"/>
          </a:xfrm>
          <a:prstGeom prst="rect">
            <a:avLst/>
          </a:prstGeom>
        </p:spPr>
      </p:pic>
    </p:spTree>
    <p:extLst>
      <p:ext uri="{BB962C8B-B14F-4D97-AF65-F5344CB8AC3E}">
        <p14:creationId xmlns:p14="http://schemas.microsoft.com/office/powerpoint/2010/main" val="418810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C73C1-E489-8F3F-AE94-FCBAA09093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E45BF7-B95A-7CA3-142C-5BBC00765C6B}"/>
              </a:ext>
            </a:extLst>
          </p:cNvPr>
          <p:cNvSpPr>
            <a:spLocks noGrp="1"/>
          </p:cNvSpPr>
          <p:nvPr>
            <p:ph type="title"/>
          </p:nvPr>
        </p:nvSpPr>
        <p:spPr>
          <a:xfrm>
            <a:off x="577970" y="265176"/>
            <a:ext cx="8460522" cy="821752"/>
          </a:xfrm>
        </p:spPr>
        <p:txBody>
          <a:bodyPr>
            <a:normAutofit/>
          </a:bodyPr>
          <a:lstStyle/>
          <a:p>
            <a:r>
              <a:rPr lang="en-US" dirty="0"/>
              <a:t>Pelagic seabirds - Southern Storm-petrels</a:t>
            </a:r>
            <a:endParaRPr lang="en-NZ" dirty="0"/>
          </a:p>
        </p:txBody>
      </p:sp>
      <p:sp>
        <p:nvSpPr>
          <p:cNvPr id="3" name="Content Placeholder 2">
            <a:extLst>
              <a:ext uri="{FF2B5EF4-FFF2-40B4-BE49-F238E27FC236}">
                <a16:creationId xmlns:a16="http://schemas.microsoft.com/office/drawing/2014/main" id="{95B87655-D094-F77D-5F6D-A4D4E496B293}"/>
              </a:ext>
            </a:extLst>
          </p:cNvPr>
          <p:cNvSpPr>
            <a:spLocks noGrp="1"/>
          </p:cNvSpPr>
          <p:nvPr>
            <p:ph idx="1"/>
          </p:nvPr>
        </p:nvSpPr>
        <p:spPr/>
        <p:txBody>
          <a:bodyPr/>
          <a:lstStyle/>
          <a:p>
            <a:r>
              <a:rPr lang="en-NZ" dirty="0"/>
              <a:t>Polynesian Storm-petrel is black and white </a:t>
            </a:r>
          </a:p>
          <a:p>
            <a:r>
              <a:rPr lang="en-NZ" dirty="0"/>
              <a:t>Wilsons Storm-petrel is black with white rump</a:t>
            </a:r>
          </a:p>
        </p:txBody>
      </p:sp>
      <p:sp>
        <p:nvSpPr>
          <p:cNvPr id="6" name="TextBox 5">
            <a:extLst>
              <a:ext uri="{FF2B5EF4-FFF2-40B4-BE49-F238E27FC236}">
                <a16:creationId xmlns:a16="http://schemas.microsoft.com/office/drawing/2014/main" id="{4A11A33A-BD2D-FDD6-9861-48E67B71899F}"/>
              </a:ext>
            </a:extLst>
          </p:cNvPr>
          <p:cNvSpPr txBox="1"/>
          <p:nvPr/>
        </p:nvSpPr>
        <p:spPr>
          <a:xfrm>
            <a:off x="5846910" y="5447280"/>
            <a:ext cx="2762250" cy="369332"/>
          </a:xfrm>
          <a:prstGeom prst="rect">
            <a:avLst/>
          </a:prstGeom>
          <a:noFill/>
        </p:spPr>
        <p:txBody>
          <a:bodyPr wrap="square">
            <a:spAutoFit/>
          </a:bodyPr>
          <a:lstStyle/>
          <a:p>
            <a:r>
              <a:rPr lang="en-US" dirty="0"/>
              <a:t>Wilson's Storm-petrel</a:t>
            </a:r>
            <a:endParaRPr lang="en-NZ" dirty="0"/>
          </a:p>
        </p:txBody>
      </p:sp>
      <p:sp>
        <p:nvSpPr>
          <p:cNvPr id="8" name="TextBox 7">
            <a:extLst>
              <a:ext uri="{FF2B5EF4-FFF2-40B4-BE49-F238E27FC236}">
                <a16:creationId xmlns:a16="http://schemas.microsoft.com/office/drawing/2014/main" id="{30192A67-21EA-AAA5-878B-2CF7526FE2B1}"/>
              </a:ext>
            </a:extLst>
          </p:cNvPr>
          <p:cNvSpPr txBox="1"/>
          <p:nvPr/>
        </p:nvSpPr>
        <p:spPr>
          <a:xfrm>
            <a:off x="1179328" y="5440426"/>
            <a:ext cx="2828925" cy="369332"/>
          </a:xfrm>
          <a:prstGeom prst="rect">
            <a:avLst/>
          </a:prstGeom>
          <a:noFill/>
        </p:spPr>
        <p:txBody>
          <a:bodyPr wrap="square">
            <a:spAutoFit/>
          </a:bodyPr>
          <a:lstStyle/>
          <a:p>
            <a:r>
              <a:rPr lang="en-NZ" dirty="0"/>
              <a:t>Polynesian Storm-petrel</a:t>
            </a:r>
          </a:p>
        </p:txBody>
      </p:sp>
      <p:pic>
        <p:nvPicPr>
          <p:cNvPr id="10" name="Picture 9" descr="polystormpetrel">
            <a:extLst>
              <a:ext uri="{FF2B5EF4-FFF2-40B4-BE49-F238E27FC236}">
                <a16:creationId xmlns:a16="http://schemas.microsoft.com/office/drawing/2014/main" id="{0BE5F3F3-B93E-6DFF-92C3-4676B9EA9A10}"/>
              </a:ext>
            </a:extLst>
          </p:cNvPr>
          <p:cNvPicPr>
            <a:picLocks noChangeAspect="1"/>
          </p:cNvPicPr>
          <p:nvPr/>
        </p:nvPicPr>
        <p:blipFill>
          <a:blip r:embed="rId3"/>
          <a:stretch>
            <a:fillRect/>
          </a:stretch>
        </p:blipFill>
        <p:spPr>
          <a:xfrm>
            <a:off x="408432" y="2552077"/>
            <a:ext cx="4370718" cy="2810498"/>
          </a:xfrm>
          <a:prstGeom prst="rect">
            <a:avLst/>
          </a:prstGeom>
        </p:spPr>
      </p:pic>
      <p:pic>
        <p:nvPicPr>
          <p:cNvPr id="11" name="Picture 10">
            <a:extLst>
              <a:ext uri="{FF2B5EF4-FFF2-40B4-BE49-F238E27FC236}">
                <a16:creationId xmlns:a16="http://schemas.microsoft.com/office/drawing/2014/main" id="{61EFB6B7-7BF3-74DC-A0C5-504949EED711}"/>
              </a:ext>
            </a:extLst>
          </p:cNvPr>
          <p:cNvPicPr>
            <a:picLocks noChangeAspect="1"/>
          </p:cNvPicPr>
          <p:nvPr/>
        </p:nvPicPr>
        <p:blipFill>
          <a:blip r:embed="rId4"/>
          <a:stretch>
            <a:fillRect/>
          </a:stretch>
        </p:blipFill>
        <p:spPr>
          <a:xfrm>
            <a:off x="4948686" y="2552076"/>
            <a:ext cx="3747329" cy="2810497"/>
          </a:xfrm>
          <a:prstGeom prst="rect">
            <a:avLst/>
          </a:prstGeom>
        </p:spPr>
      </p:pic>
    </p:spTree>
    <p:extLst>
      <p:ext uri="{BB962C8B-B14F-4D97-AF65-F5344CB8AC3E}">
        <p14:creationId xmlns:p14="http://schemas.microsoft.com/office/powerpoint/2010/main" val="392618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F012D-19DA-E618-BC6D-0AB2E49B3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CF525-2575-3FE8-8540-61D4EF1F3E45}"/>
              </a:ext>
            </a:extLst>
          </p:cNvPr>
          <p:cNvSpPr>
            <a:spLocks noGrp="1"/>
          </p:cNvSpPr>
          <p:nvPr>
            <p:ph type="title"/>
          </p:nvPr>
        </p:nvSpPr>
        <p:spPr>
          <a:xfrm>
            <a:off x="577970" y="265176"/>
            <a:ext cx="8460522" cy="821752"/>
          </a:xfrm>
        </p:spPr>
        <p:txBody>
          <a:bodyPr>
            <a:normAutofit/>
          </a:bodyPr>
          <a:lstStyle/>
          <a:p>
            <a:r>
              <a:rPr lang="en-US" dirty="0"/>
              <a:t>Pelagic seabirds - Albatrosses</a:t>
            </a:r>
            <a:endParaRPr lang="en-NZ" dirty="0"/>
          </a:p>
        </p:txBody>
      </p:sp>
      <p:sp>
        <p:nvSpPr>
          <p:cNvPr id="3" name="Content Placeholder 2">
            <a:extLst>
              <a:ext uri="{FF2B5EF4-FFF2-40B4-BE49-F238E27FC236}">
                <a16:creationId xmlns:a16="http://schemas.microsoft.com/office/drawing/2014/main" id="{C3928001-637B-B603-A517-58A32AA2DD7A}"/>
              </a:ext>
            </a:extLst>
          </p:cNvPr>
          <p:cNvSpPr>
            <a:spLocks noGrp="1"/>
          </p:cNvSpPr>
          <p:nvPr>
            <p:ph idx="1"/>
          </p:nvPr>
        </p:nvSpPr>
        <p:spPr/>
        <p:txBody>
          <a:bodyPr/>
          <a:lstStyle/>
          <a:p>
            <a:r>
              <a:rPr lang="en-NZ" dirty="0"/>
              <a:t>Black-footed Albatrosses are large and dark</a:t>
            </a:r>
          </a:p>
          <a:p>
            <a:r>
              <a:rPr lang="en-NZ" dirty="0"/>
              <a:t> Laysan Albatross is much whiter</a:t>
            </a:r>
          </a:p>
        </p:txBody>
      </p:sp>
      <p:pic>
        <p:nvPicPr>
          <p:cNvPr id="8" name="Picture 7">
            <a:extLst>
              <a:ext uri="{FF2B5EF4-FFF2-40B4-BE49-F238E27FC236}">
                <a16:creationId xmlns:a16="http://schemas.microsoft.com/office/drawing/2014/main" id="{4FFC4591-C8A5-5D6A-216A-D66427B3624C}"/>
              </a:ext>
            </a:extLst>
          </p:cNvPr>
          <p:cNvPicPr>
            <a:picLocks noChangeAspect="1"/>
          </p:cNvPicPr>
          <p:nvPr/>
        </p:nvPicPr>
        <p:blipFill>
          <a:blip r:embed="rId3"/>
          <a:stretch>
            <a:fillRect/>
          </a:stretch>
        </p:blipFill>
        <p:spPr>
          <a:xfrm>
            <a:off x="963465" y="2423041"/>
            <a:ext cx="2336918" cy="3514725"/>
          </a:xfrm>
          <a:prstGeom prst="rect">
            <a:avLst/>
          </a:prstGeom>
        </p:spPr>
      </p:pic>
      <p:sp>
        <p:nvSpPr>
          <p:cNvPr id="12" name="TextBox 11">
            <a:extLst>
              <a:ext uri="{FF2B5EF4-FFF2-40B4-BE49-F238E27FC236}">
                <a16:creationId xmlns:a16="http://schemas.microsoft.com/office/drawing/2014/main" id="{1A16E89B-DC4B-A796-C533-3AA8D679DFE6}"/>
              </a:ext>
            </a:extLst>
          </p:cNvPr>
          <p:cNvSpPr txBox="1"/>
          <p:nvPr/>
        </p:nvSpPr>
        <p:spPr>
          <a:xfrm>
            <a:off x="809625" y="6045813"/>
            <a:ext cx="2686050" cy="369332"/>
          </a:xfrm>
          <a:prstGeom prst="rect">
            <a:avLst/>
          </a:prstGeom>
          <a:noFill/>
        </p:spPr>
        <p:txBody>
          <a:bodyPr wrap="square">
            <a:spAutoFit/>
          </a:bodyPr>
          <a:lstStyle/>
          <a:p>
            <a:r>
              <a:rPr lang="en-NZ" dirty="0"/>
              <a:t>Black-footed Albatross </a:t>
            </a:r>
          </a:p>
        </p:txBody>
      </p:sp>
      <p:pic>
        <p:nvPicPr>
          <p:cNvPr id="14" name="Picture 13">
            <a:extLst>
              <a:ext uri="{FF2B5EF4-FFF2-40B4-BE49-F238E27FC236}">
                <a16:creationId xmlns:a16="http://schemas.microsoft.com/office/drawing/2014/main" id="{D65BB560-8CFC-0C41-B5D6-DE52DE7ABCDD}"/>
              </a:ext>
            </a:extLst>
          </p:cNvPr>
          <p:cNvPicPr>
            <a:picLocks noChangeAspect="1"/>
          </p:cNvPicPr>
          <p:nvPr/>
        </p:nvPicPr>
        <p:blipFill>
          <a:blip r:embed="rId4"/>
          <a:stretch>
            <a:fillRect/>
          </a:stretch>
        </p:blipFill>
        <p:spPr>
          <a:xfrm>
            <a:off x="4006117" y="2423040"/>
            <a:ext cx="4686300" cy="3514725"/>
          </a:xfrm>
          <a:prstGeom prst="rect">
            <a:avLst/>
          </a:prstGeom>
        </p:spPr>
      </p:pic>
      <p:sp>
        <p:nvSpPr>
          <p:cNvPr id="16" name="TextBox 15">
            <a:extLst>
              <a:ext uri="{FF2B5EF4-FFF2-40B4-BE49-F238E27FC236}">
                <a16:creationId xmlns:a16="http://schemas.microsoft.com/office/drawing/2014/main" id="{1B99D1FF-5279-5D18-DBB9-961F8698BBCB}"/>
              </a:ext>
            </a:extLst>
          </p:cNvPr>
          <p:cNvSpPr txBox="1"/>
          <p:nvPr/>
        </p:nvSpPr>
        <p:spPr>
          <a:xfrm>
            <a:off x="5006242" y="6045813"/>
            <a:ext cx="2686050" cy="369332"/>
          </a:xfrm>
          <a:prstGeom prst="rect">
            <a:avLst/>
          </a:prstGeom>
          <a:noFill/>
        </p:spPr>
        <p:txBody>
          <a:bodyPr wrap="square">
            <a:spAutoFit/>
          </a:bodyPr>
          <a:lstStyle/>
          <a:p>
            <a:r>
              <a:rPr lang="en-NZ" dirty="0"/>
              <a:t>Laysan Albatross </a:t>
            </a:r>
          </a:p>
        </p:txBody>
      </p:sp>
    </p:spTree>
    <p:extLst>
      <p:ext uri="{BB962C8B-B14F-4D97-AF65-F5344CB8AC3E}">
        <p14:creationId xmlns:p14="http://schemas.microsoft.com/office/powerpoint/2010/main" val="219200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ECEBE-48B1-74B5-5754-53E23AF5B4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5467E7-0903-4259-E5FD-40F5CD3C6D18}"/>
              </a:ext>
            </a:extLst>
          </p:cNvPr>
          <p:cNvSpPr>
            <a:spLocks noGrp="1"/>
          </p:cNvSpPr>
          <p:nvPr>
            <p:ph type="title"/>
          </p:nvPr>
        </p:nvSpPr>
        <p:spPr>
          <a:xfrm>
            <a:off x="577970" y="265176"/>
            <a:ext cx="8460522" cy="821752"/>
          </a:xfrm>
        </p:spPr>
        <p:txBody>
          <a:bodyPr>
            <a:normAutofit/>
          </a:bodyPr>
          <a:lstStyle/>
          <a:p>
            <a:r>
              <a:rPr lang="en-US" dirty="0"/>
              <a:t>Pelagic seabirds – Petrels and Shearwaters</a:t>
            </a:r>
            <a:endParaRPr lang="en-NZ" dirty="0"/>
          </a:p>
        </p:txBody>
      </p:sp>
      <p:sp>
        <p:nvSpPr>
          <p:cNvPr id="3" name="Content Placeholder 2">
            <a:extLst>
              <a:ext uri="{FF2B5EF4-FFF2-40B4-BE49-F238E27FC236}">
                <a16:creationId xmlns:a16="http://schemas.microsoft.com/office/drawing/2014/main" id="{6C83F31B-AFC7-5586-5216-718B6D59A514}"/>
              </a:ext>
            </a:extLst>
          </p:cNvPr>
          <p:cNvSpPr>
            <a:spLocks noGrp="1"/>
          </p:cNvSpPr>
          <p:nvPr>
            <p:ph idx="1"/>
          </p:nvPr>
        </p:nvSpPr>
        <p:spPr/>
        <p:txBody>
          <a:bodyPr/>
          <a:lstStyle/>
          <a:p>
            <a:r>
              <a:rPr lang="en-NZ" dirty="0"/>
              <a:t>Several petrel and shearwater species migrate through Palau waters </a:t>
            </a:r>
          </a:p>
          <a:p>
            <a:r>
              <a:rPr lang="en-NZ" dirty="0"/>
              <a:t>They are tricky to identify – take photos/videos</a:t>
            </a:r>
          </a:p>
        </p:txBody>
      </p:sp>
      <p:pic>
        <p:nvPicPr>
          <p:cNvPr id="5" name="Picture 4">
            <a:extLst>
              <a:ext uri="{FF2B5EF4-FFF2-40B4-BE49-F238E27FC236}">
                <a16:creationId xmlns:a16="http://schemas.microsoft.com/office/drawing/2014/main" id="{67072A83-C1AE-94D6-D411-F80B63951EE0}"/>
              </a:ext>
            </a:extLst>
          </p:cNvPr>
          <p:cNvPicPr>
            <a:picLocks noChangeAspect="1"/>
          </p:cNvPicPr>
          <p:nvPr/>
        </p:nvPicPr>
        <p:blipFill>
          <a:blip r:embed="rId3"/>
          <a:srcRect l="38334" t="5319" r="33889" b="9718"/>
          <a:stretch>
            <a:fillRect/>
          </a:stretch>
        </p:blipFill>
        <p:spPr>
          <a:xfrm>
            <a:off x="0" y="2766762"/>
            <a:ext cx="1271646" cy="2592000"/>
          </a:xfrm>
          <a:prstGeom prst="rect">
            <a:avLst/>
          </a:prstGeom>
        </p:spPr>
      </p:pic>
      <p:sp>
        <p:nvSpPr>
          <p:cNvPr id="9" name="TextBox 8">
            <a:extLst>
              <a:ext uri="{FF2B5EF4-FFF2-40B4-BE49-F238E27FC236}">
                <a16:creationId xmlns:a16="http://schemas.microsoft.com/office/drawing/2014/main" id="{364E89CB-A253-DA6C-9082-319B6E717555}"/>
              </a:ext>
            </a:extLst>
          </p:cNvPr>
          <p:cNvSpPr txBox="1"/>
          <p:nvPr/>
        </p:nvSpPr>
        <p:spPr>
          <a:xfrm>
            <a:off x="20331" y="5370260"/>
            <a:ext cx="1237788" cy="646331"/>
          </a:xfrm>
          <a:prstGeom prst="rect">
            <a:avLst/>
          </a:prstGeom>
          <a:noFill/>
        </p:spPr>
        <p:txBody>
          <a:bodyPr wrap="square">
            <a:spAutoFit/>
          </a:bodyPr>
          <a:lstStyle/>
          <a:p>
            <a:pPr algn="ctr"/>
            <a:r>
              <a:rPr lang="en-NZ" dirty="0"/>
              <a:t>Mottled Petrel </a:t>
            </a:r>
          </a:p>
        </p:txBody>
      </p:sp>
      <p:sp>
        <p:nvSpPr>
          <p:cNvPr id="11" name="TextBox 10">
            <a:extLst>
              <a:ext uri="{FF2B5EF4-FFF2-40B4-BE49-F238E27FC236}">
                <a16:creationId xmlns:a16="http://schemas.microsoft.com/office/drawing/2014/main" id="{B4629115-B95E-2CD0-F6CD-52331CBECA59}"/>
              </a:ext>
            </a:extLst>
          </p:cNvPr>
          <p:cNvSpPr txBox="1"/>
          <p:nvPr/>
        </p:nvSpPr>
        <p:spPr>
          <a:xfrm>
            <a:off x="1258119" y="5370260"/>
            <a:ext cx="1444053" cy="923330"/>
          </a:xfrm>
          <a:prstGeom prst="rect">
            <a:avLst/>
          </a:prstGeom>
          <a:noFill/>
        </p:spPr>
        <p:txBody>
          <a:bodyPr wrap="square">
            <a:spAutoFit/>
          </a:bodyPr>
          <a:lstStyle/>
          <a:p>
            <a:pPr algn="ctr"/>
            <a:r>
              <a:rPr lang="en-NZ" dirty="0"/>
              <a:t>Black-winged Petrel </a:t>
            </a:r>
          </a:p>
        </p:txBody>
      </p:sp>
      <p:pic>
        <p:nvPicPr>
          <p:cNvPr id="12" name="Picture 11">
            <a:extLst>
              <a:ext uri="{FF2B5EF4-FFF2-40B4-BE49-F238E27FC236}">
                <a16:creationId xmlns:a16="http://schemas.microsoft.com/office/drawing/2014/main" id="{3A761C21-AB9A-9A57-F7B8-3B950C8F8E71}"/>
              </a:ext>
            </a:extLst>
          </p:cNvPr>
          <p:cNvPicPr>
            <a:picLocks noChangeAspect="1"/>
          </p:cNvPicPr>
          <p:nvPr/>
        </p:nvPicPr>
        <p:blipFill>
          <a:blip r:embed="rId4"/>
          <a:srcRect l="19152" r="12098"/>
          <a:stretch>
            <a:fillRect/>
          </a:stretch>
        </p:blipFill>
        <p:spPr>
          <a:xfrm>
            <a:off x="1272958" y="2766762"/>
            <a:ext cx="1442439" cy="2592000"/>
          </a:xfrm>
          <a:prstGeom prst="rect">
            <a:avLst/>
          </a:prstGeom>
        </p:spPr>
      </p:pic>
      <p:pic>
        <p:nvPicPr>
          <p:cNvPr id="13" name="Picture 12">
            <a:extLst>
              <a:ext uri="{FF2B5EF4-FFF2-40B4-BE49-F238E27FC236}">
                <a16:creationId xmlns:a16="http://schemas.microsoft.com/office/drawing/2014/main" id="{0625D32B-6626-BFE3-3CCD-30F739D5CEDF}"/>
              </a:ext>
            </a:extLst>
          </p:cNvPr>
          <p:cNvPicPr>
            <a:picLocks noChangeAspect="1"/>
          </p:cNvPicPr>
          <p:nvPr/>
        </p:nvPicPr>
        <p:blipFill>
          <a:blip r:embed="rId5"/>
          <a:srcRect l="44815" t="6928" r="29815" b="13319"/>
          <a:stretch>
            <a:fillRect/>
          </a:stretch>
        </p:blipFill>
        <p:spPr>
          <a:xfrm>
            <a:off x="2716709" y="2766762"/>
            <a:ext cx="1237296" cy="2592000"/>
          </a:xfrm>
          <a:prstGeom prst="rect">
            <a:avLst/>
          </a:prstGeom>
        </p:spPr>
      </p:pic>
      <p:sp>
        <p:nvSpPr>
          <p:cNvPr id="15" name="TextBox 14">
            <a:extLst>
              <a:ext uri="{FF2B5EF4-FFF2-40B4-BE49-F238E27FC236}">
                <a16:creationId xmlns:a16="http://schemas.microsoft.com/office/drawing/2014/main" id="{DAD7CE77-810C-0B58-630D-4A0518EDF810}"/>
              </a:ext>
            </a:extLst>
          </p:cNvPr>
          <p:cNvSpPr txBox="1"/>
          <p:nvPr/>
        </p:nvSpPr>
        <p:spPr>
          <a:xfrm>
            <a:off x="2747513" y="5370260"/>
            <a:ext cx="1158976" cy="646331"/>
          </a:xfrm>
          <a:prstGeom prst="rect">
            <a:avLst/>
          </a:prstGeom>
          <a:noFill/>
        </p:spPr>
        <p:txBody>
          <a:bodyPr wrap="square">
            <a:spAutoFit/>
          </a:bodyPr>
          <a:lstStyle/>
          <a:p>
            <a:pPr algn="ctr"/>
            <a:r>
              <a:rPr lang="en-NZ" dirty="0"/>
              <a:t>Cook's Petrel </a:t>
            </a:r>
          </a:p>
        </p:txBody>
      </p:sp>
      <p:sp>
        <p:nvSpPr>
          <p:cNvPr id="17" name="TextBox 16">
            <a:extLst>
              <a:ext uri="{FF2B5EF4-FFF2-40B4-BE49-F238E27FC236}">
                <a16:creationId xmlns:a16="http://schemas.microsoft.com/office/drawing/2014/main" id="{214AF037-4038-A3C5-58AB-4BD872E8E36B}"/>
              </a:ext>
            </a:extLst>
          </p:cNvPr>
          <p:cNvSpPr txBox="1"/>
          <p:nvPr/>
        </p:nvSpPr>
        <p:spPr>
          <a:xfrm>
            <a:off x="3895536" y="5370260"/>
            <a:ext cx="1438495" cy="923330"/>
          </a:xfrm>
          <a:prstGeom prst="rect">
            <a:avLst/>
          </a:prstGeom>
          <a:noFill/>
        </p:spPr>
        <p:txBody>
          <a:bodyPr wrap="square">
            <a:spAutoFit/>
          </a:bodyPr>
          <a:lstStyle/>
          <a:p>
            <a:pPr algn="ctr"/>
            <a:r>
              <a:rPr lang="en-NZ" dirty="0"/>
              <a:t>White-necked Petrel </a:t>
            </a:r>
          </a:p>
        </p:txBody>
      </p:sp>
      <p:pic>
        <p:nvPicPr>
          <p:cNvPr id="19" name="Picture 18">
            <a:extLst>
              <a:ext uri="{FF2B5EF4-FFF2-40B4-BE49-F238E27FC236}">
                <a16:creationId xmlns:a16="http://schemas.microsoft.com/office/drawing/2014/main" id="{63F01199-285E-AA52-31D7-93131D50C26A}"/>
              </a:ext>
            </a:extLst>
          </p:cNvPr>
          <p:cNvPicPr>
            <a:picLocks noChangeAspect="1"/>
          </p:cNvPicPr>
          <p:nvPr/>
        </p:nvPicPr>
        <p:blipFill>
          <a:blip r:embed="rId6"/>
          <a:srcRect l="25842" r="40123"/>
          <a:stretch>
            <a:fillRect/>
          </a:stretch>
        </p:blipFill>
        <p:spPr>
          <a:xfrm>
            <a:off x="3955317" y="2766762"/>
            <a:ext cx="1323793" cy="2592000"/>
          </a:xfrm>
          <a:prstGeom prst="rect">
            <a:avLst/>
          </a:prstGeom>
        </p:spPr>
      </p:pic>
      <p:pic>
        <p:nvPicPr>
          <p:cNvPr id="21" name="Picture 20">
            <a:extLst>
              <a:ext uri="{FF2B5EF4-FFF2-40B4-BE49-F238E27FC236}">
                <a16:creationId xmlns:a16="http://schemas.microsoft.com/office/drawing/2014/main" id="{B08F0F1D-2C07-004F-B4C1-AE5924CAFDED}"/>
              </a:ext>
            </a:extLst>
          </p:cNvPr>
          <p:cNvPicPr>
            <a:picLocks noChangeAspect="1"/>
          </p:cNvPicPr>
          <p:nvPr/>
        </p:nvPicPr>
        <p:blipFill>
          <a:blip r:embed="rId7"/>
          <a:srcRect l="24309" r="19327" b="8152"/>
          <a:stretch>
            <a:fillRect/>
          </a:stretch>
        </p:blipFill>
        <p:spPr>
          <a:xfrm>
            <a:off x="5280422" y="2766762"/>
            <a:ext cx="1250605" cy="2592000"/>
          </a:xfrm>
          <a:prstGeom prst="rect">
            <a:avLst/>
          </a:prstGeom>
        </p:spPr>
      </p:pic>
      <p:sp>
        <p:nvSpPr>
          <p:cNvPr id="24" name="TextBox 23">
            <a:extLst>
              <a:ext uri="{FF2B5EF4-FFF2-40B4-BE49-F238E27FC236}">
                <a16:creationId xmlns:a16="http://schemas.microsoft.com/office/drawing/2014/main" id="{5974170B-583F-4579-EB6D-D6DBB5C2F632}"/>
              </a:ext>
            </a:extLst>
          </p:cNvPr>
          <p:cNvSpPr txBox="1"/>
          <p:nvPr/>
        </p:nvSpPr>
        <p:spPr>
          <a:xfrm>
            <a:off x="5272278" y="5370260"/>
            <a:ext cx="1438495" cy="923330"/>
          </a:xfrm>
          <a:prstGeom prst="rect">
            <a:avLst/>
          </a:prstGeom>
          <a:noFill/>
        </p:spPr>
        <p:txBody>
          <a:bodyPr wrap="square">
            <a:spAutoFit/>
          </a:bodyPr>
          <a:lstStyle/>
          <a:p>
            <a:pPr algn="ctr"/>
            <a:r>
              <a:rPr lang="en-NZ" dirty="0"/>
              <a:t>Wedge-tailed Shearwater </a:t>
            </a:r>
          </a:p>
        </p:txBody>
      </p:sp>
      <p:pic>
        <p:nvPicPr>
          <p:cNvPr id="25" name="Picture 24">
            <a:extLst>
              <a:ext uri="{FF2B5EF4-FFF2-40B4-BE49-F238E27FC236}">
                <a16:creationId xmlns:a16="http://schemas.microsoft.com/office/drawing/2014/main" id="{94269773-A9A7-C9CA-3471-9BDEC9926B48}"/>
              </a:ext>
            </a:extLst>
          </p:cNvPr>
          <p:cNvPicPr>
            <a:picLocks noChangeAspect="1"/>
          </p:cNvPicPr>
          <p:nvPr/>
        </p:nvPicPr>
        <p:blipFill>
          <a:blip r:embed="rId8"/>
          <a:srcRect l="25205" r="39588"/>
          <a:stretch>
            <a:fillRect/>
          </a:stretch>
        </p:blipFill>
        <p:spPr>
          <a:xfrm>
            <a:off x="6532339" y="2766762"/>
            <a:ext cx="1369417" cy="2592000"/>
          </a:xfrm>
          <a:prstGeom prst="rect">
            <a:avLst/>
          </a:prstGeom>
        </p:spPr>
      </p:pic>
      <p:sp>
        <p:nvSpPr>
          <p:cNvPr id="27" name="TextBox 26">
            <a:extLst>
              <a:ext uri="{FF2B5EF4-FFF2-40B4-BE49-F238E27FC236}">
                <a16:creationId xmlns:a16="http://schemas.microsoft.com/office/drawing/2014/main" id="{D1DDA0E8-DFDB-AE16-FE47-57B13B7889CE}"/>
              </a:ext>
            </a:extLst>
          </p:cNvPr>
          <p:cNvSpPr txBox="1"/>
          <p:nvPr/>
        </p:nvSpPr>
        <p:spPr>
          <a:xfrm>
            <a:off x="6534720" y="5370260"/>
            <a:ext cx="1369417" cy="646331"/>
          </a:xfrm>
          <a:prstGeom prst="rect">
            <a:avLst/>
          </a:prstGeom>
          <a:noFill/>
        </p:spPr>
        <p:txBody>
          <a:bodyPr wrap="square">
            <a:spAutoFit/>
          </a:bodyPr>
          <a:lstStyle/>
          <a:p>
            <a:pPr algn="ctr"/>
            <a:r>
              <a:rPr lang="en-NZ" dirty="0"/>
              <a:t>Sooty Shearwater</a:t>
            </a:r>
          </a:p>
        </p:txBody>
      </p:sp>
      <p:pic>
        <p:nvPicPr>
          <p:cNvPr id="28" name="Picture 27">
            <a:extLst>
              <a:ext uri="{FF2B5EF4-FFF2-40B4-BE49-F238E27FC236}">
                <a16:creationId xmlns:a16="http://schemas.microsoft.com/office/drawing/2014/main" id="{A0C1D96F-784C-7422-0353-54B8428572AF}"/>
              </a:ext>
            </a:extLst>
          </p:cNvPr>
          <p:cNvPicPr>
            <a:picLocks noChangeAspect="1"/>
          </p:cNvPicPr>
          <p:nvPr/>
        </p:nvPicPr>
        <p:blipFill>
          <a:blip r:embed="rId9"/>
          <a:srcRect l="40569" t="35012" r="40635" b="6146"/>
          <a:stretch>
            <a:fillRect/>
          </a:stretch>
        </p:blipFill>
        <p:spPr>
          <a:xfrm>
            <a:off x="7903069" y="2766762"/>
            <a:ext cx="1240931" cy="2592000"/>
          </a:xfrm>
          <a:prstGeom prst="rect">
            <a:avLst/>
          </a:prstGeom>
        </p:spPr>
      </p:pic>
      <p:sp>
        <p:nvSpPr>
          <p:cNvPr id="30" name="TextBox 29">
            <a:extLst>
              <a:ext uri="{FF2B5EF4-FFF2-40B4-BE49-F238E27FC236}">
                <a16:creationId xmlns:a16="http://schemas.microsoft.com/office/drawing/2014/main" id="{51E6A3EC-822E-2173-BFEF-C33B4B5CC76C}"/>
              </a:ext>
            </a:extLst>
          </p:cNvPr>
          <p:cNvSpPr txBox="1"/>
          <p:nvPr/>
        </p:nvSpPr>
        <p:spPr>
          <a:xfrm>
            <a:off x="7804286" y="5370260"/>
            <a:ext cx="1438495" cy="646331"/>
          </a:xfrm>
          <a:prstGeom prst="rect">
            <a:avLst/>
          </a:prstGeom>
          <a:noFill/>
        </p:spPr>
        <p:txBody>
          <a:bodyPr wrap="square">
            <a:spAutoFit/>
          </a:bodyPr>
          <a:lstStyle/>
          <a:p>
            <a:pPr algn="ctr"/>
            <a:r>
              <a:rPr lang="en-NZ" dirty="0"/>
              <a:t>Buller’s Shearwater </a:t>
            </a:r>
          </a:p>
        </p:txBody>
      </p:sp>
    </p:spTree>
    <p:extLst>
      <p:ext uri="{BB962C8B-B14F-4D97-AF65-F5344CB8AC3E}">
        <p14:creationId xmlns:p14="http://schemas.microsoft.com/office/powerpoint/2010/main" val="2533923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0AC00-9A14-171A-7258-50D580B2DB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F2AB8-775F-EE6D-3608-BB65D4F15D64}"/>
              </a:ext>
            </a:extLst>
          </p:cNvPr>
          <p:cNvSpPr>
            <a:spLocks noGrp="1"/>
          </p:cNvSpPr>
          <p:nvPr>
            <p:ph type="title"/>
          </p:nvPr>
        </p:nvSpPr>
        <p:spPr>
          <a:xfrm>
            <a:off x="577970" y="265176"/>
            <a:ext cx="8460522" cy="821752"/>
          </a:xfrm>
        </p:spPr>
        <p:txBody>
          <a:bodyPr>
            <a:normAutofit/>
          </a:bodyPr>
          <a:lstStyle/>
          <a:p>
            <a:r>
              <a:rPr lang="en-US" dirty="0"/>
              <a:t>Pelagic seabirds – Don’t forget the residents!</a:t>
            </a:r>
            <a:endParaRPr lang="en-NZ" dirty="0"/>
          </a:p>
        </p:txBody>
      </p:sp>
      <p:sp>
        <p:nvSpPr>
          <p:cNvPr id="3" name="Content Placeholder 2">
            <a:extLst>
              <a:ext uri="{FF2B5EF4-FFF2-40B4-BE49-F238E27FC236}">
                <a16:creationId xmlns:a16="http://schemas.microsoft.com/office/drawing/2014/main" id="{7DB25BF7-D793-0FF3-589E-4674D7587F28}"/>
              </a:ext>
            </a:extLst>
          </p:cNvPr>
          <p:cNvSpPr>
            <a:spLocks noGrp="1"/>
          </p:cNvSpPr>
          <p:nvPr>
            <p:ph idx="1"/>
          </p:nvPr>
        </p:nvSpPr>
        <p:spPr>
          <a:xfrm>
            <a:off x="416859" y="1171635"/>
            <a:ext cx="8192301" cy="4874178"/>
          </a:xfrm>
        </p:spPr>
        <p:txBody>
          <a:bodyPr/>
          <a:lstStyle/>
          <a:p>
            <a:r>
              <a:rPr lang="en-NZ" dirty="0"/>
              <a:t>Local breeders will also be out in the ocean as well – Palau’s Tropical Shearwaters, terns/noddies, frigatebirds, boobies, tropicbirds</a:t>
            </a:r>
          </a:p>
        </p:txBody>
      </p:sp>
      <p:pic>
        <p:nvPicPr>
          <p:cNvPr id="5" name="Picture 4" descr="687039062">
            <a:extLst>
              <a:ext uri="{FF2B5EF4-FFF2-40B4-BE49-F238E27FC236}">
                <a16:creationId xmlns:a16="http://schemas.microsoft.com/office/drawing/2014/main" id="{B2CA94AA-A219-1258-48C4-49408E98FFD7}"/>
              </a:ext>
            </a:extLst>
          </p:cNvPr>
          <p:cNvPicPr>
            <a:picLocks noChangeAspect="1"/>
          </p:cNvPicPr>
          <p:nvPr/>
        </p:nvPicPr>
        <p:blipFill>
          <a:blip r:embed="rId3"/>
          <a:srcRect l="11025" t="16990" r="23835" b="29710"/>
          <a:stretch>
            <a:fillRect/>
          </a:stretch>
        </p:blipFill>
        <p:spPr>
          <a:xfrm>
            <a:off x="1055711" y="2520529"/>
            <a:ext cx="3303071" cy="1800000"/>
          </a:xfrm>
          <a:prstGeom prst="rect">
            <a:avLst/>
          </a:prstGeom>
        </p:spPr>
      </p:pic>
      <p:pic>
        <p:nvPicPr>
          <p:cNvPr id="6" name="Picture 5" descr="688785239">
            <a:extLst>
              <a:ext uri="{FF2B5EF4-FFF2-40B4-BE49-F238E27FC236}">
                <a16:creationId xmlns:a16="http://schemas.microsoft.com/office/drawing/2014/main" id="{EFBA5462-D2CD-3728-BF3D-9B9913BACDC0}"/>
              </a:ext>
            </a:extLst>
          </p:cNvPr>
          <p:cNvPicPr>
            <a:picLocks noChangeAspect="1"/>
          </p:cNvPicPr>
          <p:nvPr/>
        </p:nvPicPr>
        <p:blipFill>
          <a:blip r:embed="rId4"/>
          <a:srcRect b="18421"/>
          <a:stretch>
            <a:fillRect/>
          </a:stretch>
        </p:blipFill>
        <p:spPr>
          <a:xfrm>
            <a:off x="5028721" y="2520529"/>
            <a:ext cx="3303071" cy="1800000"/>
          </a:xfrm>
          <a:prstGeom prst="rect">
            <a:avLst/>
          </a:prstGeom>
        </p:spPr>
      </p:pic>
      <p:pic>
        <p:nvPicPr>
          <p:cNvPr id="7" name="Picture 6" descr="668776186">
            <a:extLst>
              <a:ext uri="{FF2B5EF4-FFF2-40B4-BE49-F238E27FC236}">
                <a16:creationId xmlns:a16="http://schemas.microsoft.com/office/drawing/2014/main" id="{E1C50784-F221-C4A9-4FB9-BB3EE6DB066E}"/>
              </a:ext>
            </a:extLst>
          </p:cNvPr>
          <p:cNvPicPr>
            <a:picLocks noChangeAspect="1"/>
          </p:cNvPicPr>
          <p:nvPr/>
        </p:nvPicPr>
        <p:blipFill>
          <a:blip r:embed="rId5"/>
          <a:srcRect b="18421"/>
          <a:stretch>
            <a:fillRect/>
          </a:stretch>
        </p:blipFill>
        <p:spPr>
          <a:xfrm>
            <a:off x="1045792" y="4674282"/>
            <a:ext cx="3312990" cy="1800000"/>
          </a:xfrm>
          <a:prstGeom prst="rect">
            <a:avLst/>
          </a:prstGeom>
        </p:spPr>
      </p:pic>
      <p:pic>
        <p:nvPicPr>
          <p:cNvPr id="8" name="Picture 7" descr="688257560">
            <a:extLst>
              <a:ext uri="{FF2B5EF4-FFF2-40B4-BE49-F238E27FC236}">
                <a16:creationId xmlns:a16="http://schemas.microsoft.com/office/drawing/2014/main" id="{70C85F36-2119-6E2D-EFD2-0ADE57D708D0}"/>
              </a:ext>
            </a:extLst>
          </p:cNvPr>
          <p:cNvPicPr>
            <a:picLocks noChangeAspect="1"/>
          </p:cNvPicPr>
          <p:nvPr/>
        </p:nvPicPr>
        <p:blipFill>
          <a:blip r:embed="rId6"/>
          <a:srcRect l="13032" t="19338" r="17613" b="13410"/>
          <a:stretch>
            <a:fillRect/>
          </a:stretch>
        </p:blipFill>
        <p:spPr>
          <a:xfrm>
            <a:off x="5028720" y="4674283"/>
            <a:ext cx="3303071" cy="1800000"/>
          </a:xfrm>
          <a:prstGeom prst="rect">
            <a:avLst/>
          </a:prstGeom>
        </p:spPr>
      </p:pic>
      <p:sp>
        <p:nvSpPr>
          <p:cNvPr id="10" name="TextBox 9">
            <a:extLst>
              <a:ext uri="{FF2B5EF4-FFF2-40B4-BE49-F238E27FC236}">
                <a16:creationId xmlns:a16="http://schemas.microsoft.com/office/drawing/2014/main" id="{C31C9CC3-08A2-9D2F-7FD6-17634D8DABDF}"/>
              </a:ext>
            </a:extLst>
          </p:cNvPr>
          <p:cNvSpPr txBox="1"/>
          <p:nvPr/>
        </p:nvSpPr>
        <p:spPr>
          <a:xfrm>
            <a:off x="5384800" y="6488668"/>
            <a:ext cx="2286000" cy="369332"/>
          </a:xfrm>
          <a:prstGeom prst="rect">
            <a:avLst/>
          </a:prstGeom>
          <a:noFill/>
        </p:spPr>
        <p:txBody>
          <a:bodyPr wrap="square">
            <a:spAutoFit/>
          </a:bodyPr>
          <a:lstStyle/>
          <a:p>
            <a:pPr algn="ctr"/>
            <a:r>
              <a:rPr lang="en-NZ" dirty="0"/>
              <a:t>Sooty Tern </a:t>
            </a:r>
          </a:p>
        </p:txBody>
      </p:sp>
      <p:sp>
        <p:nvSpPr>
          <p:cNvPr id="12" name="TextBox 11">
            <a:extLst>
              <a:ext uri="{FF2B5EF4-FFF2-40B4-BE49-F238E27FC236}">
                <a16:creationId xmlns:a16="http://schemas.microsoft.com/office/drawing/2014/main" id="{D5F038FC-1DE6-E027-3E05-F444844190FC}"/>
              </a:ext>
            </a:extLst>
          </p:cNvPr>
          <p:cNvSpPr txBox="1"/>
          <p:nvPr/>
        </p:nvSpPr>
        <p:spPr>
          <a:xfrm>
            <a:off x="1559287" y="6488668"/>
            <a:ext cx="2286000" cy="369332"/>
          </a:xfrm>
          <a:prstGeom prst="rect">
            <a:avLst/>
          </a:prstGeom>
          <a:noFill/>
        </p:spPr>
        <p:txBody>
          <a:bodyPr wrap="square">
            <a:spAutoFit/>
          </a:bodyPr>
          <a:lstStyle/>
          <a:p>
            <a:pPr algn="ctr"/>
            <a:r>
              <a:rPr lang="en-NZ" dirty="0"/>
              <a:t>Black Noddy</a:t>
            </a:r>
          </a:p>
        </p:txBody>
      </p:sp>
      <p:sp>
        <p:nvSpPr>
          <p:cNvPr id="14" name="TextBox 13">
            <a:extLst>
              <a:ext uri="{FF2B5EF4-FFF2-40B4-BE49-F238E27FC236}">
                <a16:creationId xmlns:a16="http://schemas.microsoft.com/office/drawing/2014/main" id="{8E61717D-6467-0440-0C16-EF09DDFF802A}"/>
              </a:ext>
            </a:extLst>
          </p:cNvPr>
          <p:cNvSpPr txBox="1"/>
          <p:nvPr/>
        </p:nvSpPr>
        <p:spPr>
          <a:xfrm>
            <a:off x="5664200" y="4304950"/>
            <a:ext cx="2286000" cy="369332"/>
          </a:xfrm>
          <a:prstGeom prst="rect">
            <a:avLst/>
          </a:prstGeom>
          <a:noFill/>
        </p:spPr>
        <p:txBody>
          <a:bodyPr wrap="square">
            <a:spAutoFit/>
          </a:bodyPr>
          <a:lstStyle/>
          <a:p>
            <a:pPr algn="ctr"/>
            <a:r>
              <a:rPr lang="en-NZ" dirty="0"/>
              <a:t>Great Frigatebird</a:t>
            </a:r>
          </a:p>
        </p:txBody>
      </p:sp>
      <p:sp>
        <p:nvSpPr>
          <p:cNvPr id="16" name="TextBox 15">
            <a:extLst>
              <a:ext uri="{FF2B5EF4-FFF2-40B4-BE49-F238E27FC236}">
                <a16:creationId xmlns:a16="http://schemas.microsoft.com/office/drawing/2014/main" id="{2FC4D29D-98DC-90A4-4E8C-9369462C7A62}"/>
              </a:ext>
            </a:extLst>
          </p:cNvPr>
          <p:cNvSpPr txBox="1"/>
          <p:nvPr/>
        </p:nvSpPr>
        <p:spPr>
          <a:xfrm>
            <a:off x="1055711" y="4309515"/>
            <a:ext cx="3303071" cy="369332"/>
          </a:xfrm>
          <a:prstGeom prst="rect">
            <a:avLst/>
          </a:prstGeom>
          <a:noFill/>
        </p:spPr>
        <p:txBody>
          <a:bodyPr wrap="square">
            <a:spAutoFit/>
          </a:bodyPr>
          <a:lstStyle/>
          <a:p>
            <a:pPr algn="ctr"/>
            <a:r>
              <a:rPr lang="en-NZ" dirty="0"/>
              <a:t>White-tailed Tropicbird</a:t>
            </a:r>
          </a:p>
        </p:txBody>
      </p:sp>
    </p:spTree>
    <p:extLst>
      <p:ext uri="{BB962C8B-B14F-4D97-AF65-F5344CB8AC3E}">
        <p14:creationId xmlns:p14="http://schemas.microsoft.com/office/powerpoint/2010/main" val="3006463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43FA7-A423-AA3C-BB22-6DF22B64AB2F}"/>
              </a:ext>
            </a:extLst>
          </p:cNvPr>
          <p:cNvSpPr>
            <a:spLocks noGrp="1"/>
          </p:cNvSpPr>
          <p:nvPr>
            <p:ph type="title"/>
          </p:nvPr>
        </p:nvSpPr>
        <p:spPr/>
        <p:txBody>
          <a:bodyPr/>
          <a:lstStyle/>
          <a:p>
            <a:r>
              <a:rPr lang="en-US" dirty="0"/>
              <a:t>Seabirds of Palau</a:t>
            </a:r>
            <a:endParaRPr lang="en-NZ" dirty="0"/>
          </a:p>
        </p:txBody>
      </p:sp>
      <p:sp>
        <p:nvSpPr>
          <p:cNvPr id="3" name="Content Placeholder 2">
            <a:extLst>
              <a:ext uri="{FF2B5EF4-FFF2-40B4-BE49-F238E27FC236}">
                <a16:creationId xmlns:a16="http://schemas.microsoft.com/office/drawing/2014/main" id="{7A53FB8B-BF16-21E3-988C-F53B3776AB1E}"/>
              </a:ext>
            </a:extLst>
          </p:cNvPr>
          <p:cNvSpPr>
            <a:spLocks noGrp="1"/>
          </p:cNvSpPr>
          <p:nvPr>
            <p:ph idx="1"/>
          </p:nvPr>
        </p:nvSpPr>
        <p:spPr/>
        <p:txBody>
          <a:bodyPr/>
          <a:lstStyle/>
          <a:p>
            <a:pPr marL="0" indent="0">
              <a:buNone/>
            </a:pPr>
            <a:r>
              <a:rPr lang="en-US" dirty="0"/>
              <a:t>On the website version of the Manual </a:t>
            </a:r>
            <a:r>
              <a:rPr lang="en-NZ" dirty="0">
                <a:hlinkClick r:id="rId3"/>
              </a:rPr>
              <a:t>https://seabirds.pacificbiosecurity.co.nz/index.php?page=seabirds-of-palau</a:t>
            </a:r>
            <a:r>
              <a:rPr lang="en-NZ" dirty="0"/>
              <a:t> </a:t>
            </a:r>
          </a:p>
          <a:p>
            <a:r>
              <a:rPr lang="en-NZ" dirty="0"/>
              <a:t>Links to records from various databases</a:t>
            </a:r>
          </a:p>
          <a:p>
            <a:r>
              <a:rPr lang="en-NZ" dirty="0"/>
              <a:t>Images and links to more information</a:t>
            </a:r>
          </a:p>
          <a:p>
            <a:r>
              <a:rPr lang="en-NZ" dirty="0"/>
              <a:t>List of all seabird species breeding in Palau</a:t>
            </a:r>
          </a:p>
          <a:p>
            <a:r>
              <a:rPr lang="en-NZ" dirty="0"/>
              <a:t>Identifying Palau’s seabirds (from Ray’s notes)</a:t>
            </a:r>
          </a:p>
          <a:p>
            <a:r>
              <a:rPr lang="en-US" dirty="0"/>
              <a:t>Palau Seabird Keys for Identification – decision trees</a:t>
            </a:r>
            <a:endParaRPr lang="en-NZ" dirty="0"/>
          </a:p>
        </p:txBody>
      </p:sp>
    </p:spTree>
    <p:extLst>
      <p:ext uri="{BB962C8B-B14F-4D97-AF65-F5344CB8AC3E}">
        <p14:creationId xmlns:p14="http://schemas.microsoft.com/office/powerpoint/2010/main" val="142883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4B50-8A0D-A8AE-D59B-FA98851515D1}"/>
              </a:ext>
            </a:extLst>
          </p:cNvPr>
          <p:cNvSpPr>
            <a:spLocks noGrp="1"/>
          </p:cNvSpPr>
          <p:nvPr>
            <p:ph type="title"/>
          </p:nvPr>
        </p:nvSpPr>
        <p:spPr/>
        <p:txBody>
          <a:bodyPr/>
          <a:lstStyle/>
          <a:p>
            <a:r>
              <a:rPr lang="en-NZ" dirty="0"/>
              <a:t>Exercise: Identifications</a:t>
            </a:r>
          </a:p>
        </p:txBody>
      </p:sp>
      <p:sp>
        <p:nvSpPr>
          <p:cNvPr id="3" name="Content Placeholder 2">
            <a:extLst>
              <a:ext uri="{FF2B5EF4-FFF2-40B4-BE49-F238E27FC236}">
                <a16:creationId xmlns:a16="http://schemas.microsoft.com/office/drawing/2014/main" id="{5E8BC7AB-225C-312F-DAF3-57C13492BF0C}"/>
              </a:ext>
            </a:extLst>
          </p:cNvPr>
          <p:cNvSpPr>
            <a:spLocks noGrp="1"/>
          </p:cNvSpPr>
          <p:nvPr>
            <p:ph idx="1"/>
          </p:nvPr>
        </p:nvSpPr>
        <p:spPr>
          <a:xfrm>
            <a:off x="577969" y="1171634"/>
            <a:ext cx="8350370" cy="5421190"/>
          </a:xfrm>
        </p:spPr>
        <p:txBody>
          <a:bodyPr>
            <a:normAutofit fontScale="77500" lnSpcReduction="20000"/>
          </a:bodyPr>
          <a:lstStyle/>
          <a:p>
            <a:pPr marL="0" indent="0">
              <a:lnSpc>
                <a:spcPct val="120000"/>
              </a:lnSpc>
              <a:buNone/>
            </a:pPr>
            <a:r>
              <a:rPr lang="en-US" dirty="0"/>
              <a:t>Objective: Improve seabird identification skills</a:t>
            </a:r>
          </a:p>
          <a:p>
            <a:pPr>
              <a:lnSpc>
                <a:spcPct val="120000"/>
              </a:lnSpc>
            </a:pPr>
            <a:r>
              <a:rPr lang="en-US" dirty="0"/>
              <a:t>In groups, look at the photographs of seabirds on this page (</a:t>
            </a:r>
            <a:r>
              <a:rPr lang="en-NZ" dirty="0">
                <a:hlinkClick r:id="rId3"/>
              </a:rPr>
              <a:t>https://seabirds.pacificbiosecurity.co.nz/index.php?page=id-exercise</a:t>
            </a:r>
            <a:r>
              <a:rPr lang="en-US" dirty="0"/>
              <a:t>). Discuss and note down</a:t>
            </a:r>
          </a:p>
          <a:p>
            <a:pPr marL="802350" lvl="1" indent="-514350">
              <a:lnSpc>
                <a:spcPct val="120000"/>
              </a:lnSpc>
              <a:buFont typeface="+mj-lt"/>
              <a:buAutoNum type="arabicPeriod"/>
            </a:pPr>
            <a:r>
              <a:rPr lang="en-US" dirty="0"/>
              <a:t>Species name</a:t>
            </a:r>
          </a:p>
          <a:p>
            <a:pPr marL="802350" lvl="1" indent="-514350">
              <a:lnSpc>
                <a:spcPct val="120000"/>
              </a:lnSpc>
              <a:buFont typeface="+mj-lt"/>
              <a:buAutoNum type="arabicPeriod"/>
            </a:pPr>
            <a:r>
              <a:rPr lang="en-US" dirty="0"/>
              <a:t>Key features you used for identification</a:t>
            </a:r>
          </a:p>
          <a:p>
            <a:r>
              <a:rPr lang="en-NZ" dirty="0"/>
              <a:t>If applicable, make additional notes on:</a:t>
            </a:r>
          </a:p>
          <a:p>
            <a:pPr lvl="1"/>
            <a:r>
              <a:rPr lang="en-NZ" dirty="0"/>
              <a:t>Age class, such as chick, juvenile, adult</a:t>
            </a:r>
          </a:p>
          <a:p>
            <a:pPr lvl="1"/>
            <a:r>
              <a:rPr lang="en-NZ" dirty="0"/>
              <a:t>Male or female </a:t>
            </a:r>
          </a:p>
          <a:p>
            <a:pPr lvl="1"/>
            <a:r>
              <a:rPr lang="en-NZ" dirty="0"/>
              <a:t>Breeding status</a:t>
            </a:r>
          </a:p>
          <a:p>
            <a:pPr marL="0" indent="0">
              <a:lnSpc>
                <a:spcPct val="120000"/>
              </a:lnSpc>
              <a:buNone/>
            </a:pPr>
            <a:r>
              <a:rPr lang="en-US" dirty="0"/>
              <a:t>You can use the Seabirds of Palau resources at </a:t>
            </a:r>
            <a:r>
              <a:rPr lang="en-US" dirty="0">
                <a:hlinkClick r:id="rId4"/>
              </a:rPr>
              <a:t>https://seabirds.pacificbiosecurity.co.nz/index.php?page=identifying</a:t>
            </a:r>
            <a:r>
              <a:rPr lang="en-US" dirty="0"/>
              <a:t> </a:t>
            </a:r>
          </a:p>
        </p:txBody>
      </p:sp>
    </p:spTree>
    <p:extLst>
      <p:ext uri="{BB962C8B-B14F-4D97-AF65-F5344CB8AC3E}">
        <p14:creationId xmlns:p14="http://schemas.microsoft.com/office/powerpoint/2010/main" val="106511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6A28-15D0-DC7C-273B-4E60A95C7BA8}"/>
              </a:ext>
            </a:extLst>
          </p:cNvPr>
          <p:cNvSpPr>
            <a:spLocks noGrp="1"/>
          </p:cNvSpPr>
          <p:nvPr>
            <p:ph type="title"/>
          </p:nvPr>
        </p:nvSpPr>
        <p:spPr/>
        <p:txBody>
          <a:bodyPr/>
          <a:lstStyle/>
          <a:p>
            <a:r>
              <a:rPr lang="en-US" dirty="0"/>
              <a:t>Identification answers</a:t>
            </a:r>
            <a:endParaRPr lang="en-NZ" dirty="0"/>
          </a:p>
        </p:txBody>
      </p:sp>
      <p:sp>
        <p:nvSpPr>
          <p:cNvPr id="3" name="Content Placeholder 2">
            <a:extLst>
              <a:ext uri="{FF2B5EF4-FFF2-40B4-BE49-F238E27FC236}">
                <a16:creationId xmlns:a16="http://schemas.microsoft.com/office/drawing/2014/main" id="{72FC780F-04AB-CB30-E738-B815F778EA28}"/>
              </a:ext>
            </a:extLst>
          </p:cNvPr>
          <p:cNvSpPr>
            <a:spLocks noGrp="1"/>
          </p:cNvSpPr>
          <p:nvPr>
            <p:ph idx="1"/>
          </p:nvPr>
        </p:nvSpPr>
        <p:spPr>
          <a:xfrm>
            <a:off x="577970" y="1171634"/>
            <a:ext cx="2010852" cy="5421189"/>
          </a:xfrm>
        </p:spPr>
        <p:txBody>
          <a:bodyPr>
            <a:normAutofit lnSpcReduction="10000"/>
          </a:bodyPr>
          <a:lstStyle/>
          <a:p>
            <a:r>
              <a:rPr lang="en-US" dirty="0"/>
              <a:t>Image 1</a:t>
            </a:r>
          </a:p>
          <a:p>
            <a:r>
              <a:rPr lang="en-US" dirty="0"/>
              <a:t>Image 2</a:t>
            </a:r>
          </a:p>
          <a:p>
            <a:r>
              <a:rPr lang="en-US" dirty="0"/>
              <a:t>Image 3</a:t>
            </a:r>
          </a:p>
          <a:p>
            <a:r>
              <a:rPr lang="en-US" dirty="0"/>
              <a:t>Image 4</a:t>
            </a:r>
          </a:p>
          <a:p>
            <a:r>
              <a:rPr lang="en-US" dirty="0"/>
              <a:t>Image 5</a:t>
            </a:r>
          </a:p>
          <a:p>
            <a:r>
              <a:rPr lang="en-US" dirty="0"/>
              <a:t>Image 6</a:t>
            </a:r>
          </a:p>
          <a:p>
            <a:r>
              <a:rPr lang="en-US" dirty="0"/>
              <a:t>Image 7</a:t>
            </a:r>
          </a:p>
          <a:p>
            <a:r>
              <a:rPr lang="en-US" dirty="0"/>
              <a:t>Image 8</a:t>
            </a:r>
          </a:p>
          <a:p>
            <a:r>
              <a:rPr lang="en-US" dirty="0"/>
              <a:t>Image 9</a:t>
            </a:r>
          </a:p>
          <a:p>
            <a:r>
              <a:rPr lang="en-US" dirty="0"/>
              <a:t>Image 10</a:t>
            </a:r>
            <a:endParaRPr lang="en-NZ" dirty="0"/>
          </a:p>
        </p:txBody>
      </p:sp>
      <p:sp>
        <p:nvSpPr>
          <p:cNvPr id="4" name="Content Placeholder 2">
            <a:extLst>
              <a:ext uri="{FF2B5EF4-FFF2-40B4-BE49-F238E27FC236}">
                <a16:creationId xmlns:a16="http://schemas.microsoft.com/office/drawing/2014/main" id="{F399DD63-EBDF-5154-12C3-31206567C23F}"/>
              </a:ext>
            </a:extLst>
          </p:cNvPr>
          <p:cNvSpPr txBox="1">
            <a:spLocks/>
          </p:cNvSpPr>
          <p:nvPr/>
        </p:nvSpPr>
        <p:spPr>
          <a:xfrm>
            <a:off x="2654174" y="1171633"/>
            <a:ext cx="5611051" cy="5421189"/>
          </a:xfrm>
          <a:prstGeom prst="rect">
            <a:avLst/>
          </a:prstGeom>
        </p:spPr>
        <p:txBody>
          <a:bodyPr vert="horz" lIns="91440" tIns="45720" rIns="91440" bIns="45720" rtlCol="0">
            <a:normAutofit lnSpcReduction="10000"/>
          </a:bodyPr>
          <a:lst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309600" algn="l" defTabSz="685800" rtl="0" eaLnBrk="1" latinLnBrk="0" hangingPunct="1">
              <a:lnSpc>
                <a:spcPct val="90000"/>
              </a:lnSpc>
              <a:spcBef>
                <a:spcPts val="750"/>
              </a:spcBef>
              <a:buSzPct val="100000"/>
              <a:buFont typeface="Arial" pitchFamily="34" charset="0"/>
              <a:buChar char="•"/>
              <a:defRPr sz="2600" kern="1200">
                <a:solidFill>
                  <a:schemeClr val="accent2">
                    <a:lumMod val="50000"/>
                  </a:schemeClr>
                </a:solidFill>
                <a:latin typeface="+mn-lt"/>
                <a:ea typeface="+mn-ea"/>
                <a:cs typeface="+mn-cs"/>
              </a:defRPr>
            </a:lvl2pPr>
            <a:lvl3pPr marL="864000" indent="-3096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3096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3096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a:lstStyle>
          <a:p>
            <a:pPr marL="0" indent="0">
              <a:buNone/>
            </a:pPr>
            <a:r>
              <a:rPr lang="en-US" dirty="0"/>
              <a:t>Red-footed Booby</a:t>
            </a:r>
          </a:p>
          <a:p>
            <a:pPr marL="0" indent="0">
              <a:buNone/>
            </a:pPr>
            <a:r>
              <a:rPr lang="en-US" dirty="0"/>
              <a:t>Red-footed Booby</a:t>
            </a:r>
          </a:p>
          <a:p>
            <a:pPr marL="0" indent="0">
              <a:buNone/>
            </a:pPr>
            <a:r>
              <a:rPr lang="en-US" dirty="0"/>
              <a:t>Brown Booby</a:t>
            </a:r>
          </a:p>
          <a:p>
            <a:pPr marL="0" indent="0">
              <a:buNone/>
            </a:pPr>
            <a:r>
              <a:rPr lang="en-US" dirty="0"/>
              <a:t>Sooty Tern</a:t>
            </a:r>
          </a:p>
          <a:p>
            <a:pPr marL="0" indent="0">
              <a:buNone/>
            </a:pPr>
            <a:r>
              <a:rPr lang="en-US" dirty="0"/>
              <a:t>Bridled Tern</a:t>
            </a:r>
          </a:p>
          <a:p>
            <a:pPr marL="0" indent="0">
              <a:buNone/>
            </a:pPr>
            <a:r>
              <a:rPr lang="en-US" dirty="0"/>
              <a:t>Tropical Shearwater</a:t>
            </a:r>
          </a:p>
          <a:p>
            <a:pPr marL="0" indent="0">
              <a:buNone/>
            </a:pPr>
            <a:r>
              <a:rPr lang="en-US" dirty="0"/>
              <a:t>Brown Noddy</a:t>
            </a:r>
          </a:p>
          <a:p>
            <a:pPr marL="0" indent="0">
              <a:buNone/>
            </a:pPr>
            <a:r>
              <a:rPr lang="en-US" dirty="0"/>
              <a:t>Brown Noddy</a:t>
            </a:r>
          </a:p>
          <a:p>
            <a:pPr marL="0" indent="0">
              <a:buNone/>
            </a:pPr>
            <a:r>
              <a:rPr lang="en-US" dirty="0"/>
              <a:t>Black Noddy</a:t>
            </a:r>
          </a:p>
          <a:p>
            <a:pPr marL="0" indent="0">
              <a:buNone/>
            </a:pPr>
            <a:r>
              <a:rPr lang="en-US" dirty="0"/>
              <a:t>Great Frigatebird</a:t>
            </a:r>
            <a:endParaRPr lang="en-NZ" dirty="0"/>
          </a:p>
        </p:txBody>
      </p:sp>
    </p:spTree>
    <p:extLst>
      <p:ext uri="{BB962C8B-B14F-4D97-AF65-F5344CB8AC3E}">
        <p14:creationId xmlns:p14="http://schemas.microsoft.com/office/powerpoint/2010/main" val="323861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2E92-5F82-EB60-0ED1-B03497A9A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F3E9F-F0C8-5C65-8690-17D201A0C33B}"/>
              </a:ext>
            </a:extLst>
          </p:cNvPr>
          <p:cNvSpPr>
            <a:spLocks noGrp="1"/>
          </p:cNvSpPr>
          <p:nvPr>
            <p:ph type="title"/>
          </p:nvPr>
        </p:nvSpPr>
        <p:spPr/>
        <p:txBody>
          <a:bodyPr>
            <a:normAutofit/>
          </a:bodyPr>
          <a:lstStyle/>
          <a:p>
            <a:r>
              <a:rPr lang="en-NZ" dirty="0"/>
              <a:t>Mentimeter – </a:t>
            </a:r>
            <a:r>
              <a:rPr lang="en-US" dirty="0"/>
              <a:t>Identification resources</a:t>
            </a:r>
            <a:endParaRPr lang="en-NZ" dirty="0"/>
          </a:p>
        </p:txBody>
      </p:sp>
      <p:sp>
        <p:nvSpPr>
          <p:cNvPr id="3" name="Content Placeholder 2">
            <a:extLst>
              <a:ext uri="{FF2B5EF4-FFF2-40B4-BE49-F238E27FC236}">
                <a16:creationId xmlns:a16="http://schemas.microsoft.com/office/drawing/2014/main" id="{57EF4D1D-57DB-4E88-3EAC-DF08E2F1D066}"/>
              </a:ext>
            </a:extLst>
          </p:cNvPr>
          <p:cNvSpPr>
            <a:spLocks noGrp="1"/>
          </p:cNvSpPr>
          <p:nvPr>
            <p:ph idx="1"/>
          </p:nvPr>
        </p:nvSpPr>
        <p:spPr>
          <a:xfrm>
            <a:off x="457199" y="1229710"/>
            <a:ext cx="5328745" cy="4688982"/>
          </a:xfrm>
        </p:spPr>
        <p:txBody>
          <a:bodyPr>
            <a:normAutofit/>
          </a:bodyPr>
          <a:lstStyle/>
          <a:p>
            <a:pPr marL="514350" indent="-514350">
              <a:buFont typeface="+mj-lt"/>
              <a:buAutoNum type="arabicPeriod"/>
            </a:pPr>
            <a:r>
              <a:rPr lang="en-US" dirty="0"/>
              <a:t>Which species were most difficult to identify?</a:t>
            </a:r>
          </a:p>
          <a:p>
            <a:pPr marL="514350" indent="-514350">
              <a:buFont typeface="+mj-lt"/>
              <a:buAutoNum type="arabicPeriod"/>
            </a:pPr>
            <a:r>
              <a:rPr lang="en-US" dirty="0"/>
              <a:t>Which resources did you use?</a:t>
            </a:r>
          </a:p>
          <a:p>
            <a:pPr marL="514350" indent="-514350">
              <a:buFont typeface="+mj-lt"/>
              <a:buAutoNum type="arabicPeriod"/>
            </a:pPr>
            <a:r>
              <a:rPr lang="en-US" dirty="0"/>
              <a:t>How could the identification resources be improved?</a:t>
            </a:r>
          </a:p>
          <a:p>
            <a:pPr marL="474796" indent="-474796">
              <a:buFont typeface="+mj-lt"/>
              <a:buAutoNum type="arabicPeriod"/>
            </a:pPr>
            <a:endParaRPr lang="en-US" dirty="0"/>
          </a:p>
          <a:p>
            <a:endParaRPr lang="en-NZ" dirty="0"/>
          </a:p>
        </p:txBody>
      </p:sp>
      <p:sp>
        <p:nvSpPr>
          <p:cNvPr id="4" name="Slide Number Placeholder 3">
            <a:extLst>
              <a:ext uri="{FF2B5EF4-FFF2-40B4-BE49-F238E27FC236}">
                <a16:creationId xmlns:a16="http://schemas.microsoft.com/office/drawing/2014/main" id="{F9AA8BD3-2A63-BFCC-EA2F-A7154AC62258}"/>
              </a:ext>
            </a:extLst>
          </p:cNvPr>
          <p:cNvSpPr>
            <a:spLocks noGrp="1"/>
          </p:cNvSpPr>
          <p:nvPr>
            <p:ph type="sldNum" sz="quarter" idx="12"/>
          </p:nvPr>
        </p:nvSpPr>
        <p:spPr/>
        <p:txBody>
          <a:bodyPr/>
          <a:lstStyle/>
          <a:p>
            <a:fld id="{0ED95122-A112-0844-98BC-D2A9AE745818}" type="slidenum">
              <a:rPr lang="en-US" smtClean="0"/>
              <a:t>43</a:t>
            </a:fld>
            <a:endParaRPr lang="en-US" dirty="0"/>
          </a:p>
        </p:txBody>
      </p:sp>
      <p:pic>
        <p:nvPicPr>
          <p:cNvPr id="7" name="Picture 6">
            <a:extLst>
              <a:ext uri="{FF2B5EF4-FFF2-40B4-BE49-F238E27FC236}">
                <a16:creationId xmlns:a16="http://schemas.microsoft.com/office/drawing/2014/main" id="{7577243C-AF0A-2CD8-E702-0873DF5B98F4}"/>
              </a:ext>
            </a:extLst>
          </p:cNvPr>
          <p:cNvPicPr>
            <a:picLocks noChangeAspect="1"/>
          </p:cNvPicPr>
          <p:nvPr/>
        </p:nvPicPr>
        <p:blipFill>
          <a:blip r:embed="rId2"/>
          <a:stretch>
            <a:fillRect/>
          </a:stretch>
        </p:blipFill>
        <p:spPr>
          <a:xfrm>
            <a:off x="5785944" y="1688223"/>
            <a:ext cx="2883777" cy="2883777"/>
          </a:xfrm>
          <a:prstGeom prst="rect">
            <a:avLst/>
          </a:prstGeom>
        </p:spPr>
      </p:pic>
    </p:spTree>
    <p:extLst>
      <p:ext uri="{BB962C8B-B14F-4D97-AF65-F5344CB8AC3E}">
        <p14:creationId xmlns:p14="http://schemas.microsoft.com/office/powerpoint/2010/main" val="16006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D771E-AF80-5BD6-B866-F6B50CD30F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EF3AE-1137-6C38-BDEE-FB23F3B1B553}"/>
              </a:ext>
            </a:extLst>
          </p:cNvPr>
          <p:cNvSpPr>
            <a:spLocks noGrp="1"/>
          </p:cNvSpPr>
          <p:nvPr>
            <p:ph type="title"/>
          </p:nvPr>
        </p:nvSpPr>
        <p:spPr/>
        <p:txBody>
          <a:bodyPr>
            <a:normAutofit/>
          </a:bodyPr>
          <a:lstStyle/>
          <a:p>
            <a:r>
              <a:rPr lang="en-NZ" dirty="0"/>
              <a:t>The Pacific Seabird Colony Database</a:t>
            </a:r>
          </a:p>
        </p:txBody>
      </p:sp>
      <p:sp>
        <p:nvSpPr>
          <p:cNvPr id="3" name="Content Placeholder 2">
            <a:extLst>
              <a:ext uri="{FF2B5EF4-FFF2-40B4-BE49-F238E27FC236}">
                <a16:creationId xmlns:a16="http://schemas.microsoft.com/office/drawing/2014/main" id="{A349E934-BE48-124F-E3EC-F64A74E3C65B}"/>
              </a:ext>
            </a:extLst>
          </p:cNvPr>
          <p:cNvSpPr>
            <a:spLocks noGrp="1"/>
          </p:cNvSpPr>
          <p:nvPr>
            <p:ph idx="1"/>
          </p:nvPr>
        </p:nvSpPr>
        <p:spPr/>
        <p:txBody>
          <a:bodyPr/>
          <a:lstStyle/>
          <a:p>
            <a:pPr marL="0" indent="0">
              <a:buNone/>
            </a:pPr>
            <a:r>
              <a:rPr lang="en-US" dirty="0"/>
              <a:t>Information on seabird colonies throughout the Pacific: </a:t>
            </a:r>
            <a:r>
              <a:rPr lang="en-US" dirty="0">
                <a:hlinkClick r:id="rId3"/>
              </a:rPr>
              <a:t>https://pacific-seabirds.sprep.org/</a:t>
            </a:r>
            <a:r>
              <a:rPr lang="en-US" dirty="0"/>
              <a:t> </a:t>
            </a:r>
          </a:p>
          <a:p>
            <a:endParaRPr lang="en-NZ" dirty="0"/>
          </a:p>
        </p:txBody>
      </p:sp>
      <p:pic>
        <p:nvPicPr>
          <p:cNvPr id="11" name="Picture 10">
            <a:extLst>
              <a:ext uri="{FF2B5EF4-FFF2-40B4-BE49-F238E27FC236}">
                <a16:creationId xmlns:a16="http://schemas.microsoft.com/office/drawing/2014/main" id="{F7033511-C2BC-DD95-4B75-E312D26582DF}"/>
              </a:ext>
            </a:extLst>
          </p:cNvPr>
          <p:cNvPicPr>
            <a:picLocks noChangeAspect="1"/>
          </p:cNvPicPr>
          <p:nvPr/>
        </p:nvPicPr>
        <p:blipFill>
          <a:blip r:embed="rId4"/>
          <a:srcRect t="3020"/>
          <a:stretch>
            <a:fillRect/>
          </a:stretch>
        </p:blipFill>
        <p:spPr>
          <a:xfrm>
            <a:off x="0" y="2091558"/>
            <a:ext cx="9144000" cy="4766441"/>
          </a:xfrm>
          <a:prstGeom prst="rect">
            <a:avLst/>
          </a:prstGeom>
        </p:spPr>
      </p:pic>
    </p:spTree>
    <p:extLst>
      <p:ext uri="{BB962C8B-B14F-4D97-AF65-F5344CB8AC3E}">
        <p14:creationId xmlns:p14="http://schemas.microsoft.com/office/powerpoint/2010/main" val="226905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E0635-C569-75A8-CAD7-3DCA0A6ED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B61A7-246A-0C5A-5A17-6B6901AEBD04}"/>
              </a:ext>
            </a:extLst>
          </p:cNvPr>
          <p:cNvSpPr>
            <a:spLocks noGrp="1"/>
          </p:cNvSpPr>
          <p:nvPr>
            <p:ph type="title"/>
          </p:nvPr>
        </p:nvSpPr>
        <p:spPr/>
        <p:txBody>
          <a:bodyPr>
            <a:normAutofit fontScale="90000"/>
          </a:bodyPr>
          <a:lstStyle/>
          <a:p>
            <a:r>
              <a:rPr lang="en-NZ" dirty="0"/>
              <a:t>Mentimeter - </a:t>
            </a:r>
            <a:r>
              <a:rPr lang="en-US" dirty="0"/>
              <a:t>the Pacific Seabird Colony Database</a:t>
            </a:r>
            <a:endParaRPr lang="en-NZ" dirty="0"/>
          </a:p>
        </p:txBody>
      </p:sp>
      <p:sp>
        <p:nvSpPr>
          <p:cNvPr id="3" name="Content Placeholder 2">
            <a:extLst>
              <a:ext uri="{FF2B5EF4-FFF2-40B4-BE49-F238E27FC236}">
                <a16:creationId xmlns:a16="http://schemas.microsoft.com/office/drawing/2014/main" id="{8343847B-CABF-C962-F800-089D2D7322E8}"/>
              </a:ext>
            </a:extLst>
          </p:cNvPr>
          <p:cNvSpPr>
            <a:spLocks noGrp="1"/>
          </p:cNvSpPr>
          <p:nvPr>
            <p:ph idx="1"/>
          </p:nvPr>
        </p:nvSpPr>
        <p:spPr>
          <a:xfrm>
            <a:off x="457199" y="1229710"/>
            <a:ext cx="5328745" cy="4688982"/>
          </a:xfrm>
        </p:spPr>
        <p:txBody>
          <a:bodyPr>
            <a:normAutofit/>
          </a:bodyPr>
          <a:lstStyle/>
          <a:p>
            <a:pPr marL="514350" indent="-514350">
              <a:buFont typeface="+mj-lt"/>
              <a:buAutoNum type="arabicPeriod"/>
            </a:pPr>
            <a:r>
              <a:rPr lang="en-US" dirty="0"/>
              <a:t>Which seabird species are breeding in </a:t>
            </a:r>
            <a:r>
              <a:rPr lang="en-US" dirty="0" err="1"/>
              <a:t>Ngeanges</a:t>
            </a:r>
            <a:r>
              <a:rPr lang="en-US" dirty="0"/>
              <a:t>?</a:t>
            </a:r>
          </a:p>
          <a:p>
            <a:pPr marL="514350" indent="-514350">
              <a:buFont typeface="+mj-lt"/>
              <a:buAutoNum type="arabicPeriod"/>
            </a:pPr>
            <a:r>
              <a:rPr lang="en-US" dirty="0"/>
              <a:t>Are Greater Crested Tern breeding in </a:t>
            </a:r>
            <a:r>
              <a:rPr lang="en-US" dirty="0" err="1"/>
              <a:t>Ngeruktabel</a:t>
            </a:r>
            <a:r>
              <a:rPr lang="en-US" dirty="0"/>
              <a:t>?</a:t>
            </a:r>
            <a:endParaRPr lang="en-NZ" dirty="0"/>
          </a:p>
          <a:p>
            <a:pPr marL="514350" indent="-514350">
              <a:buFont typeface="+mj-lt"/>
              <a:buAutoNum type="arabicPeriod"/>
            </a:pPr>
            <a:r>
              <a:rPr lang="en-US" dirty="0"/>
              <a:t>How many seabird species are breeding in </a:t>
            </a:r>
            <a:r>
              <a:rPr lang="en-US" dirty="0" err="1"/>
              <a:t>Ulong</a:t>
            </a:r>
            <a:r>
              <a:rPr lang="en-US" dirty="0"/>
              <a:t>?</a:t>
            </a:r>
          </a:p>
          <a:p>
            <a:pPr marL="474796" indent="-474796">
              <a:buFont typeface="+mj-lt"/>
              <a:buAutoNum type="arabicPeriod"/>
            </a:pPr>
            <a:endParaRPr lang="en-US" dirty="0"/>
          </a:p>
          <a:p>
            <a:endParaRPr lang="en-NZ" dirty="0"/>
          </a:p>
        </p:txBody>
      </p:sp>
      <p:sp>
        <p:nvSpPr>
          <p:cNvPr id="4" name="Slide Number Placeholder 3">
            <a:extLst>
              <a:ext uri="{FF2B5EF4-FFF2-40B4-BE49-F238E27FC236}">
                <a16:creationId xmlns:a16="http://schemas.microsoft.com/office/drawing/2014/main" id="{78B63110-6B03-1DC4-8FE2-10DC89551C91}"/>
              </a:ext>
            </a:extLst>
          </p:cNvPr>
          <p:cNvSpPr>
            <a:spLocks noGrp="1"/>
          </p:cNvSpPr>
          <p:nvPr>
            <p:ph type="sldNum" sz="quarter" idx="12"/>
          </p:nvPr>
        </p:nvSpPr>
        <p:spPr/>
        <p:txBody>
          <a:bodyPr/>
          <a:lstStyle/>
          <a:p>
            <a:fld id="{0ED95122-A112-0844-98BC-D2A9AE745818}" type="slidenum">
              <a:rPr lang="en-US" smtClean="0"/>
              <a:t>45</a:t>
            </a:fld>
            <a:endParaRPr lang="en-US" dirty="0"/>
          </a:p>
        </p:txBody>
      </p:sp>
      <p:pic>
        <p:nvPicPr>
          <p:cNvPr id="7" name="Picture 6">
            <a:extLst>
              <a:ext uri="{FF2B5EF4-FFF2-40B4-BE49-F238E27FC236}">
                <a16:creationId xmlns:a16="http://schemas.microsoft.com/office/drawing/2014/main" id="{1A6403F8-753C-D518-570E-E82122CD741A}"/>
              </a:ext>
            </a:extLst>
          </p:cNvPr>
          <p:cNvPicPr>
            <a:picLocks noChangeAspect="1"/>
          </p:cNvPicPr>
          <p:nvPr/>
        </p:nvPicPr>
        <p:blipFill>
          <a:blip r:embed="rId2"/>
          <a:stretch>
            <a:fillRect/>
          </a:stretch>
        </p:blipFill>
        <p:spPr>
          <a:xfrm>
            <a:off x="5785944" y="1688223"/>
            <a:ext cx="2883777" cy="2883777"/>
          </a:xfrm>
          <a:prstGeom prst="rect">
            <a:avLst/>
          </a:prstGeom>
        </p:spPr>
      </p:pic>
    </p:spTree>
    <p:extLst>
      <p:ext uri="{BB962C8B-B14F-4D97-AF65-F5344CB8AC3E}">
        <p14:creationId xmlns:p14="http://schemas.microsoft.com/office/powerpoint/2010/main" val="414139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0740-39ED-6975-25A3-2383586A5D83}"/>
              </a:ext>
            </a:extLst>
          </p:cNvPr>
          <p:cNvSpPr>
            <a:spLocks noGrp="1"/>
          </p:cNvSpPr>
          <p:nvPr>
            <p:ph type="title"/>
          </p:nvPr>
        </p:nvSpPr>
        <p:spPr/>
        <p:txBody>
          <a:bodyPr/>
          <a:lstStyle/>
          <a:p>
            <a:r>
              <a:rPr lang="en-US" dirty="0"/>
              <a:t>BREAK</a:t>
            </a:r>
            <a:endParaRPr lang="en-NZ" dirty="0"/>
          </a:p>
        </p:txBody>
      </p:sp>
      <p:sp>
        <p:nvSpPr>
          <p:cNvPr id="3" name="Content Placeholder 2">
            <a:extLst>
              <a:ext uri="{FF2B5EF4-FFF2-40B4-BE49-F238E27FC236}">
                <a16:creationId xmlns:a16="http://schemas.microsoft.com/office/drawing/2014/main" id="{2C217E3D-FC60-4AD0-659A-B50F1617404D}"/>
              </a:ext>
            </a:extLst>
          </p:cNvPr>
          <p:cNvSpPr>
            <a:spLocks noGrp="1"/>
          </p:cNvSpPr>
          <p:nvPr>
            <p:ph idx="1"/>
          </p:nvPr>
        </p:nvSpPr>
        <p:spPr/>
        <p:txBody>
          <a:bodyPr/>
          <a:lstStyle/>
          <a:p>
            <a:endParaRPr lang="en-NZ"/>
          </a:p>
        </p:txBody>
      </p:sp>
    </p:spTree>
    <p:extLst>
      <p:ext uri="{BB962C8B-B14F-4D97-AF65-F5344CB8AC3E}">
        <p14:creationId xmlns:p14="http://schemas.microsoft.com/office/powerpoint/2010/main" val="57894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04F06-5515-06D3-F324-B75387EA6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100ED-00F3-1F77-0144-D22F26319761}"/>
              </a:ext>
            </a:extLst>
          </p:cNvPr>
          <p:cNvSpPr>
            <a:spLocks noGrp="1"/>
          </p:cNvSpPr>
          <p:nvPr>
            <p:ph type="title"/>
          </p:nvPr>
        </p:nvSpPr>
        <p:spPr/>
        <p:txBody>
          <a:bodyPr/>
          <a:lstStyle/>
          <a:p>
            <a:r>
              <a:rPr lang="en-NZ" dirty="0"/>
              <a:t>1) Parking lot</a:t>
            </a:r>
          </a:p>
        </p:txBody>
      </p:sp>
      <p:sp>
        <p:nvSpPr>
          <p:cNvPr id="3" name="Content Placeholder 2">
            <a:extLst>
              <a:ext uri="{FF2B5EF4-FFF2-40B4-BE49-F238E27FC236}">
                <a16:creationId xmlns:a16="http://schemas.microsoft.com/office/drawing/2014/main" id="{9E8F26AC-B38D-978B-F7B0-4303BC43F315}"/>
              </a:ext>
            </a:extLst>
          </p:cNvPr>
          <p:cNvSpPr>
            <a:spLocks noGrp="1"/>
          </p:cNvSpPr>
          <p:nvPr>
            <p:ph idx="1"/>
          </p:nvPr>
        </p:nvSpPr>
        <p:spPr>
          <a:xfrm>
            <a:off x="577969" y="2146299"/>
            <a:ext cx="8031191" cy="3899513"/>
          </a:xfrm>
        </p:spPr>
        <p:txBody>
          <a:bodyPr/>
          <a:lstStyle/>
          <a:p>
            <a:pPr marL="474796" indent="-474796">
              <a:buFont typeface="+mj-lt"/>
              <a:buAutoNum type="arabicPeriod"/>
            </a:pPr>
            <a:endParaRPr lang="en-US" sz="2585" dirty="0"/>
          </a:p>
        </p:txBody>
      </p:sp>
      <p:sp>
        <p:nvSpPr>
          <p:cNvPr id="4" name="Slide Number Placeholder 3">
            <a:extLst>
              <a:ext uri="{FF2B5EF4-FFF2-40B4-BE49-F238E27FC236}">
                <a16:creationId xmlns:a16="http://schemas.microsoft.com/office/drawing/2014/main" id="{2545197A-0F23-150D-DF61-24185B375580}"/>
              </a:ext>
            </a:extLst>
          </p:cNvPr>
          <p:cNvSpPr>
            <a:spLocks noGrp="1"/>
          </p:cNvSpPr>
          <p:nvPr>
            <p:ph type="sldNum" sz="quarter" idx="12"/>
          </p:nvPr>
        </p:nvSpPr>
        <p:spPr/>
        <p:txBody>
          <a:bodyPr/>
          <a:lstStyle/>
          <a:p>
            <a:fld id="{0ED95122-A112-0844-98BC-D2A9AE745818}" type="slidenum">
              <a:rPr lang="en-US" smtClean="0"/>
              <a:t>47</a:t>
            </a:fld>
            <a:endParaRPr lang="en-US" dirty="0"/>
          </a:p>
        </p:txBody>
      </p:sp>
      <p:pic>
        <p:nvPicPr>
          <p:cNvPr id="6" name="Picture 5">
            <a:extLst>
              <a:ext uri="{FF2B5EF4-FFF2-40B4-BE49-F238E27FC236}">
                <a16:creationId xmlns:a16="http://schemas.microsoft.com/office/drawing/2014/main" id="{6035C721-BB28-7313-B633-7706ADDBA5DA}"/>
              </a:ext>
            </a:extLst>
          </p:cNvPr>
          <p:cNvPicPr>
            <a:picLocks noChangeAspect="1"/>
          </p:cNvPicPr>
          <p:nvPr/>
        </p:nvPicPr>
        <p:blipFill>
          <a:blip r:embed="rId2"/>
          <a:srcRect l="6658" t="39920" r="1250" b="43642"/>
          <a:stretch>
            <a:fillRect/>
          </a:stretch>
        </p:blipFill>
        <p:spPr>
          <a:xfrm>
            <a:off x="685437" y="363684"/>
            <a:ext cx="7773126" cy="1040560"/>
          </a:xfrm>
          <a:prstGeom prst="rect">
            <a:avLst/>
          </a:prstGeom>
        </p:spPr>
      </p:pic>
    </p:spTree>
    <p:extLst>
      <p:ext uri="{BB962C8B-B14F-4D97-AF65-F5344CB8AC3E}">
        <p14:creationId xmlns:p14="http://schemas.microsoft.com/office/powerpoint/2010/main" val="334996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3DEC076-1E91-5FE6-A497-0DBC65A5EC48}"/>
              </a:ext>
            </a:extLst>
          </p:cNvPr>
          <p:cNvSpPr/>
          <p:nvPr/>
        </p:nvSpPr>
        <p:spPr>
          <a:xfrm>
            <a:off x="0" y="0"/>
            <a:ext cx="9144000" cy="6858000"/>
          </a:xfrm>
          <a:prstGeom prst="rect">
            <a:avLst/>
          </a:prstGeom>
          <a:solidFill>
            <a:srgbClr val="F6F3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7C9AD865-B644-C3FD-D583-6110AFCA1D74}"/>
              </a:ext>
            </a:extLst>
          </p:cNvPr>
          <p:cNvSpPr>
            <a:spLocks noGrp="1"/>
          </p:cNvSpPr>
          <p:nvPr>
            <p:ph type="title"/>
          </p:nvPr>
        </p:nvSpPr>
        <p:spPr/>
        <p:txBody>
          <a:bodyPr/>
          <a:lstStyle/>
          <a:p>
            <a:r>
              <a:rPr lang="en-NZ" dirty="0"/>
              <a:t>Seabird-driven ecosystems</a:t>
            </a:r>
          </a:p>
        </p:txBody>
      </p:sp>
      <p:pic>
        <p:nvPicPr>
          <p:cNvPr id="5" name="Picture 4" descr="AI generated image">
            <a:extLst>
              <a:ext uri="{FF2B5EF4-FFF2-40B4-BE49-F238E27FC236}">
                <a16:creationId xmlns:a16="http://schemas.microsoft.com/office/drawing/2014/main" id="{3995172F-652E-8D86-90CA-B2D9985C68F2}"/>
              </a:ext>
            </a:extLst>
          </p:cNvPr>
          <p:cNvPicPr>
            <a:picLocks noChangeAspect="1"/>
          </p:cNvPicPr>
          <p:nvPr/>
        </p:nvPicPr>
        <p:blipFill>
          <a:blip r:embed="rId3"/>
          <a:srcRect t="5999"/>
          <a:stretch>
            <a:fillRect/>
          </a:stretch>
        </p:blipFill>
        <p:spPr>
          <a:xfrm>
            <a:off x="1333500" y="947747"/>
            <a:ext cx="6775450" cy="5910253"/>
          </a:xfrm>
          <a:prstGeom prst="rect">
            <a:avLst/>
          </a:prstGeom>
        </p:spPr>
      </p:pic>
    </p:spTree>
    <p:extLst>
      <p:ext uri="{BB962C8B-B14F-4D97-AF65-F5344CB8AC3E}">
        <p14:creationId xmlns:p14="http://schemas.microsoft.com/office/powerpoint/2010/main" val="41495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56E30-B1C1-51C5-E4FE-BA3D3DC84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1321D3-F446-8C7A-4E34-BAF93FCF826D}"/>
              </a:ext>
            </a:extLst>
          </p:cNvPr>
          <p:cNvSpPr>
            <a:spLocks noGrp="1"/>
          </p:cNvSpPr>
          <p:nvPr>
            <p:ph type="title"/>
          </p:nvPr>
        </p:nvSpPr>
        <p:spPr/>
        <p:txBody>
          <a:bodyPr/>
          <a:lstStyle/>
          <a:p>
            <a:r>
              <a:rPr lang="en-NZ" dirty="0"/>
              <a:t>Seabird-driven ecosystems</a:t>
            </a:r>
          </a:p>
        </p:txBody>
      </p:sp>
      <p:sp>
        <p:nvSpPr>
          <p:cNvPr id="3" name="Content Placeholder 2">
            <a:extLst>
              <a:ext uri="{FF2B5EF4-FFF2-40B4-BE49-F238E27FC236}">
                <a16:creationId xmlns:a16="http://schemas.microsoft.com/office/drawing/2014/main" id="{2932D86D-770E-44A4-2092-4C043695CFD9}"/>
              </a:ext>
            </a:extLst>
          </p:cNvPr>
          <p:cNvSpPr>
            <a:spLocks noGrp="1"/>
          </p:cNvSpPr>
          <p:nvPr>
            <p:ph idx="1"/>
          </p:nvPr>
        </p:nvSpPr>
        <p:spPr>
          <a:xfrm>
            <a:off x="577969" y="1171635"/>
            <a:ext cx="7486531" cy="4874178"/>
          </a:xfrm>
        </p:spPr>
        <p:txBody>
          <a:bodyPr>
            <a:normAutofit/>
          </a:bodyPr>
          <a:lstStyle/>
          <a:p>
            <a:r>
              <a:rPr lang="en-NZ" dirty="0"/>
              <a:t>Research at Palmyra and elsewhere has shown the benefits of large seabird colonies</a:t>
            </a:r>
          </a:p>
          <a:p>
            <a:r>
              <a:rPr lang="en-NZ" dirty="0"/>
              <a:t>The best scenarios for island health are</a:t>
            </a:r>
          </a:p>
          <a:p>
            <a:pPr lvl="1"/>
            <a:r>
              <a:rPr lang="en-NZ" dirty="0"/>
              <a:t>native vegetation dominating</a:t>
            </a:r>
          </a:p>
          <a:p>
            <a:pPr lvl="1"/>
            <a:r>
              <a:rPr lang="en-NZ" dirty="0"/>
              <a:t>no mammalian* predators</a:t>
            </a:r>
          </a:p>
          <a:p>
            <a:pPr lvl="1"/>
            <a:r>
              <a:rPr lang="en-NZ" dirty="0"/>
              <a:t>effective biosecurity to prevent other alien predators and other threats like disease arriving   </a:t>
            </a:r>
          </a:p>
        </p:txBody>
      </p:sp>
      <p:sp>
        <p:nvSpPr>
          <p:cNvPr id="7" name="TextBox 6">
            <a:extLst>
              <a:ext uri="{FF2B5EF4-FFF2-40B4-BE49-F238E27FC236}">
                <a16:creationId xmlns:a16="http://schemas.microsoft.com/office/drawing/2014/main" id="{6FD7568C-DAA1-910D-D0BA-62799A1E6DF7}"/>
              </a:ext>
            </a:extLst>
          </p:cNvPr>
          <p:cNvSpPr txBox="1"/>
          <p:nvPr/>
        </p:nvSpPr>
        <p:spPr>
          <a:xfrm>
            <a:off x="5617028" y="4716869"/>
            <a:ext cx="3218213" cy="1200329"/>
          </a:xfrm>
          <a:prstGeom prst="rect">
            <a:avLst/>
          </a:prstGeom>
          <a:noFill/>
        </p:spPr>
        <p:txBody>
          <a:bodyPr wrap="square">
            <a:spAutoFit/>
          </a:bodyPr>
          <a:lstStyle/>
          <a:p>
            <a:r>
              <a:rPr lang="en-US" sz="2400" dirty="0"/>
              <a:t>* mammalian = like cats, rats, feral dogs, pigs</a:t>
            </a:r>
          </a:p>
        </p:txBody>
      </p:sp>
    </p:spTree>
    <p:extLst>
      <p:ext uri="{BB962C8B-B14F-4D97-AF65-F5344CB8AC3E}">
        <p14:creationId xmlns:p14="http://schemas.microsoft.com/office/powerpoint/2010/main" val="52105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6FD4B7F-84C0-04EF-2E8E-F7F4461113D8}"/>
              </a:ext>
            </a:extLst>
          </p:cNvPr>
          <p:cNvSpPr>
            <a:spLocks noGrp="1"/>
          </p:cNvSpPr>
          <p:nvPr>
            <p:ph type="title"/>
          </p:nvPr>
        </p:nvSpPr>
        <p:spPr/>
        <p:txBody>
          <a:bodyPr/>
          <a:lstStyle/>
          <a:p>
            <a:r>
              <a:rPr lang="en-NZ" dirty="0"/>
              <a:t>Threats to seabirds on land</a:t>
            </a:r>
          </a:p>
        </p:txBody>
      </p:sp>
      <p:pic>
        <p:nvPicPr>
          <p:cNvPr id="17" name="Picture 16">
            <a:extLst>
              <a:ext uri="{FF2B5EF4-FFF2-40B4-BE49-F238E27FC236}">
                <a16:creationId xmlns:a16="http://schemas.microsoft.com/office/drawing/2014/main" id="{D0DE6591-D3E8-E295-060C-CB0DBAEAEB91}"/>
              </a:ext>
            </a:extLst>
          </p:cNvPr>
          <p:cNvPicPr>
            <a:picLocks noChangeAspect="1"/>
          </p:cNvPicPr>
          <p:nvPr/>
        </p:nvPicPr>
        <p:blipFill>
          <a:blip r:embed="rId3"/>
          <a:srcRect l="51930" t="8649" r="2462" b="49910"/>
          <a:stretch>
            <a:fillRect/>
          </a:stretch>
        </p:blipFill>
        <p:spPr>
          <a:xfrm>
            <a:off x="3136688" y="963597"/>
            <a:ext cx="2988000" cy="3636190"/>
          </a:xfrm>
          <a:prstGeom prst="rect">
            <a:avLst/>
          </a:prstGeom>
        </p:spPr>
      </p:pic>
      <p:pic>
        <p:nvPicPr>
          <p:cNvPr id="19" name="Picture 18">
            <a:extLst>
              <a:ext uri="{FF2B5EF4-FFF2-40B4-BE49-F238E27FC236}">
                <a16:creationId xmlns:a16="http://schemas.microsoft.com/office/drawing/2014/main" id="{37B70C13-6ECD-27FF-5E14-A26C11BC016D}"/>
              </a:ext>
            </a:extLst>
          </p:cNvPr>
          <p:cNvPicPr>
            <a:picLocks noChangeAspect="1"/>
          </p:cNvPicPr>
          <p:nvPr/>
        </p:nvPicPr>
        <p:blipFill>
          <a:blip r:embed="rId3"/>
          <a:srcRect l="51125" t="71652" r="2060" b="961"/>
          <a:stretch>
            <a:fillRect/>
          </a:stretch>
        </p:blipFill>
        <p:spPr>
          <a:xfrm>
            <a:off x="3111974" y="4562946"/>
            <a:ext cx="2988000" cy="2341113"/>
          </a:xfrm>
          <a:prstGeom prst="rect">
            <a:avLst/>
          </a:prstGeom>
        </p:spPr>
      </p:pic>
      <p:pic>
        <p:nvPicPr>
          <p:cNvPr id="21" name="Picture 20">
            <a:extLst>
              <a:ext uri="{FF2B5EF4-FFF2-40B4-BE49-F238E27FC236}">
                <a16:creationId xmlns:a16="http://schemas.microsoft.com/office/drawing/2014/main" id="{FBDEFBBE-6E1C-CB15-CE14-64A10B7F6A14}"/>
              </a:ext>
            </a:extLst>
          </p:cNvPr>
          <p:cNvPicPr>
            <a:picLocks noChangeAspect="1"/>
          </p:cNvPicPr>
          <p:nvPr/>
        </p:nvPicPr>
        <p:blipFill>
          <a:blip r:embed="rId3"/>
          <a:srcRect l="2341" t="8716" r="51124" b="48675"/>
          <a:stretch>
            <a:fillRect/>
          </a:stretch>
        </p:blipFill>
        <p:spPr>
          <a:xfrm>
            <a:off x="69974" y="963596"/>
            <a:ext cx="3066714" cy="3760804"/>
          </a:xfrm>
          <a:prstGeom prst="rect">
            <a:avLst/>
          </a:prstGeom>
        </p:spPr>
      </p:pic>
      <p:pic>
        <p:nvPicPr>
          <p:cNvPr id="23" name="Picture 22">
            <a:extLst>
              <a:ext uri="{FF2B5EF4-FFF2-40B4-BE49-F238E27FC236}">
                <a16:creationId xmlns:a16="http://schemas.microsoft.com/office/drawing/2014/main" id="{72BEBB9A-4D39-484D-91EC-EB6692B954D9}"/>
              </a:ext>
            </a:extLst>
          </p:cNvPr>
          <p:cNvPicPr>
            <a:picLocks noChangeAspect="1"/>
          </p:cNvPicPr>
          <p:nvPr/>
        </p:nvPicPr>
        <p:blipFill>
          <a:blip r:embed="rId3"/>
          <a:srcRect l="1255" t="51171" r="51689" b="180"/>
          <a:stretch>
            <a:fillRect/>
          </a:stretch>
        </p:blipFill>
        <p:spPr>
          <a:xfrm>
            <a:off x="6115544" y="963597"/>
            <a:ext cx="2988000" cy="4137227"/>
          </a:xfrm>
          <a:prstGeom prst="rect">
            <a:avLst/>
          </a:prstGeom>
        </p:spPr>
      </p:pic>
      <p:pic>
        <p:nvPicPr>
          <p:cNvPr id="25" name="Picture 24">
            <a:extLst>
              <a:ext uri="{FF2B5EF4-FFF2-40B4-BE49-F238E27FC236}">
                <a16:creationId xmlns:a16="http://schemas.microsoft.com/office/drawing/2014/main" id="{D0416AF6-AE34-6D41-DEB8-77D8D2FFE6CC}"/>
              </a:ext>
            </a:extLst>
          </p:cNvPr>
          <p:cNvPicPr>
            <a:picLocks noChangeAspect="1"/>
          </p:cNvPicPr>
          <p:nvPr/>
        </p:nvPicPr>
        <p:blipFill>
          <a:blip r:embed="rId4"/>
          <a:srcRect l="51705" t="49604" r="1480" b="27838"/>
          <a:stretch>
            <a:fillRect/>
          </a:stretch>
        </p:blipFill>
        <p:spPr>
          <a:xfrm>
            <a:off x="123974" y="4714874"/>
            <a:ext cx="2988000" cy="1928199"/>
          </a:xfrm>
          <a:prstGeom prst="rect">
            <a:avLst/>
          </a:prstGeom>
        </p:spPr>
      </p:pic>
    </p:spTree>
    <p:extLst>
      <p:ext uri="{BB962C8B-B14F-4D97-AF65-F5344CB8AC3E}">
        <p14:creationId xmlns:p14="http://schemas.microsoft.com/office/powerpoint/2010/main" val="73311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C9E38-D0AB-37FA-0151-A6D2C1523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D44B0-5612-B1F5-40BF-1D05A1226ACA}"/>
              </a:ext>
            </a:extLst>
          </p:cNvPr>
          <p:cNvSpPr>
            <a:spLocks noGrp="1"/>
          </p:cNvSpPr>
          <p:nvPr>
            <p:ph type="title"/>
          </p:nvPr>
        </p:nvSpPr>
        <p:spPr/>
        <p:txBody>
          <a:bodyPr/>
          <a:lstStyle/>
          <a:p>
            <a:pPr algn="r"/>
            <a:r>
              <a:rPr lang="en-NZ" dirty="0"/>
              <a:t>Threats to seabirds at sea</a:t>
            </a:r>
          </a:p>
        </p:txBody>
      </p:sp>
      <p:pic>
        <p:nvPicPr>
          <p:cNvPr id="13" name="Content Placeholder 11">
            <a:extLst>
              <a:ext uri="{FF2B5EF4-FFF2-40B4-BE49-F238E27FC236}">
                <a16:creationId xmlns:a16="http://schemas.microsoft.com/office/drawing/2014/main" id="{5744D57B-0C23-13E6-7922-60BE37D0CC26}"/>
              </a:ext>
            </a:extLst>
          </p:cNvPr>
          <p:cNvPicPr>
            <a:picLocks noChangeAspect="1"/>
          </p:cNvPicPr>
          <p:nvPr/>
        </p:nvPicPr>
        <p:blipFill>
          <a:blip r:embed="rId3"/>
          <a:srcRect t="10902" r="73162" b="17134"/>
          <a:stretch>
            <a:fillRect/>
          </a:stretch>
        </p:blipFill>
        <p:spPr>
          <a:xfrm>
            <a:off x="419100" y="-102144"/>
            <a:ext cx="2914440" cy="4361788"/>
          </a:xfrm>
          <a:prstGeom prst="rect">
            <a:avLst/>
          </a:prstGeom>
        </p:spPr>
      </p:pic>
      <p:pic>
        <p:nvPicPr>
          <p:cNvPr id="15" name="Picture 14">
            <a:extLst>
              <a:ext uri="{FF2B5EF4-FFF2-40B4-BE49-F238E27FC236}">
                <a16:creationId xmlns:a16="http://schemas.microsoft.com/office/drawing/2014/main" id="{07DF49B8-5DC7-9456-344F-48B3A30CFFF6}"/>
              </a:ext>
            </a:extLst>
          </p:cNvPr>
          <p:cNvPicPr>
            <a:picLocks noChangeAspect="1"/>
          </p:cNvPicPr>
          <p:nvPr/>
        </p:nvPicPr>
        <p:blipFill>
          <a:blip r:embed="rId4"/>
          <a:srcRect l="74584" t="11927" r="368" b="45038"/>
          <a:stretch>
            <a:fillRect/>
          </a:stretch>
        </p:blipFill>
        <p:spPr>
          <a:xfrm>
            <a:off x="549048" y="4196579"/>
            <a:ext cx="2840580" cy="2723855"/>
          </a:xfrm>
          <a:prstGeom prst="rect">
            <a:avLst/>
          </a:prstGeom>
        </p:spPr>
      </p:pic>
      <p:pic>
        <p:nvPicPr>
          <p:cNvPr id="19" name="Picture 18">
            <a:extLst>
              <a:ext uri="{FF2B5EF4-FFF2-40B4-BE49-F238E27FC236}">
                <a16:creationId xmlns:a16="http://schemas.microsoft.com/office/drawing/2014/main" id="{D5DC352A-B715-D714-25CC-925A8A077DF9}"/>
              </a:ext>
            </a:extLst>
          </p:cNvPr>
          <p:cNvPicPr>
            <a:picLocks noChangeAspect="1"/>
          </p:cNvPicPr>
          <p:nvPr/>
        </p:nvPicPr>
        <p:blipFill>
          <a:blip r:embed="rId5"/>
          <a:srcRect l="50722" t="11192" r="25277" b="25908"/>
          <a:stretch>
            <a:fillRect/>
          </a:stretch>
        </p:blipFill>
        <p:spPr>
          <a:xfrm>
            <a:off x="6207348" y="980144"/>
            <a:ext cx="2817720" cy="4121669"/>
          </a:xfrm>
          <a:prstGeom prst="rect">
            <a:avLst/>
          </a:prstGeom>
        </p:spPr>
      </p:pic>
      <p:pic>
        <p:nvPicPr>
          <p:cNvPr id="21" name="Picture 20">
            <a:extLst>
              <a:ext uri="{FF2B5EF4-FFF2-40B4-BE49-F238E27FC236}">
                <a16:creationId xmlns:a16="http://schemas.microsoft.com/office/drawing/2014/main" id="{322A3C56-54DA-ACD2-1FC0-2EDFF46FD999}"/>
              </a:ext>
            </a:extLst>
          </p:cNvPr>
          <p:cNvPicPr>
            <a:picLocks noChangeAspect="1"/>
          </p:cNvPicPr>
          <p:nvPr/>
        </p:nvPicPr>
        <p:blipFill>
          <a:blip r:embed="rId5"/>
          <a:srcRect l="26332" t="10904" r="48757" b="29928"/>
          <a:stretch>
            <a:fillRect/>
          </a:stretch>
        </p:blipFill>
        <p:spPr>
          <a:xfrm>
            <a:off x="3333540" y="972356"/>
            <a:ext cx="2873808" cy="3809848"/>
          </a:xfrm>
          <a:prstGeom prst="rect">
            <a:avLst/>
          </a:prstGeom>
        </p:spPr>
      </p:pic>
      <p:pic>
        <p:nvPicPr>
          <p:cNvPr id="23" name="Picture 22">
            <a:extLst>
              <a:ext uri="{FF2B5EF4-FFF2-40B4-BE49-F238E27FC236}">
                <a16:creationId xmlns:a16="http://schemas.microsoft.com/office/drawing/2014/main" id="{A12317B0-3271-79BC-9C31-CA5C1B45E365}"/>
              </a:ext>
            </a:extLst>
          </p:cNvPr>
          <p:cNvPicPr>
            <a:picLocks noChangeAspect="1"/>
          </p:cNvPicPr>
          <p:nvPr/>
        </p:nvPicPr>
        <p:blipFill>
          <a:blip r:embed="rId5"/>
          <a:srcRect l="74379" t="54681" r="585" b="10718"/>
          <a:stretch>
            <a:fillRect/>
          </a:stretch>
        </p:blipFill>
        <p:spPr>
          <a:xfrm>
            <a:off x="3399375" y="4729089"/>
            <a:ext cx="2772000" cy="2138230"/>
          </a:xfrm>
          <a:prstGeom prst="rect">
            <a:avLst/>
          </a:prstGeom>
        </p:spPr>
      </p:pic>
    </p:spTree>
    <p:extLst>
      <p:ext uri="{BB962C8B-B14F-4D97-AF65-F5344CB8AC3E}">
        <p14:creationId xmlns:p14="http://schemas.microsoft.com/office/powerpoint/2010/main" val="276855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699C3-B282-05A6-770D-7CC4F06E2311}"/>
              </a:ext>
            </a:extLst>
          </p:cNvPr>
          <p:cNvSpPr>
            <a:spLocks noGrp="1"/>
          </p:cNvSpPr>
          <p:nvPr>
            <p:ph type="title"/>
          </p:nvPr>
        </p:nvSpPr>
        <p:spPr/>
        <p:txBody>
          <a:bodyPr/>
          <a:lstStyle/>
          <a:p>
            <a:r>
              <a:rPr lang="en-NZ" dirty="0"/>
              <a:t>Mentimeter</a:t>
            </a:r>
          </a:p>
        </p:txBody>
      </p:sp>
      <p:sp>
        <p:nvSpPr>
          <p:cNvPr id="3" name="Content Placeholder 2">
            <a:extLst>
              <a:ext uri="{FF2B5EF4-FFF2-40B4-BE49-F238E27FC236}">
                <a16:creationId xmlns:a16="http://schemas.microsoft.com/office/drawing/2014/main" id="{0A1D6984-2EC3-62CF-AD99-182DA647C018}"/>
              </a:ext>
            </a:extLst>
          </p:cNvPr>
          <p:cNvSpPr>
            <a:spLocks noGrp="1"/>
          </p:cNvSpPr>
          <p:nvPr>
            <p:ph idx="1"/>
          </p:nvPr>
        </p:nvSpPr>
        <p:spPr>
          <a:xfrm>
            <a:off x="577969" y="1171635"/>
            <a:ext cx="4883031" cy="4874178"/>
          </a:xfrm>
        </p:spPr>
        <p:txBody>
          <a:bodyPr/>
          <a:lstStyle/>
          <a:p>
            <a:pPr marL="514350" indent="-514350">
              <a:buFont typeface="+mj-lt"/>
              <a:buAutoNum type="arabicPeriod"/>
            </a:pPr>
            <a:r>
              <a:rPr lang="en-NZ" dirty="0"/>
              <a:t>What do you consider to be the biggest threats to seabirds in Palau?</a:t>
            </a:r>
          </a:p>
        </p:txBody>
      </p:sp>
      <p:pic>
        <p:nvPicPr>
          <p:cNvPr id="5" name="Picture 4">
            <a:extLst>
              <a:ext uri="{FF2B5EF4-FFF2-40B4-BE49-F238E27FC236}">
                <a16:creationId xmlns:a16="http://schemas.microsoft.com/office/drawing/2014/main" id="{7ADB9B21-5158-00E1-A034-2EFA21DA8609}"/>
              </a:ext>
            </a:extLst>
          </p:cNvPr>
          <p:cNvPicPr>
            <a:picLocks noChangeAspect="1"/>
          </p:cNvPicPr>
          <p:nvPr/>
        </p:nvPicPr>
        <p:blipFill>
          <a:blip r:embed="rId2"/>
          <a:stretch>
            <a:fillRect/>
          </a:stretch>
        </p:blipFill>
        <p:spPr>
          <a:xfrm>
            <a:off x="5785944" y="1688223"/>
            <a:ext cx="2883777" cy="2883777"/>
          </a:xfrm>
          <a:prstGeom prst="rect">
            <a:avLst/>
          </a:prstGeom>
        </p:spPr>
      </p:pic>
    </p:spTree>
    <p:extLst>
      <p:ext uri="{BB962C8B-B14F-4D97-AF65-F5344CB8AC3E}">
        <p14:creationId xmlns:p14="http://schemas.microsoft.com/office/powerpoint/2010/main" val="171399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07F7C-9F36-39A7-7917-F5B9F5589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AE5B5-B151-7F3F-1540-33C03D708C23}"/>
              </a:ext>
            </a:extLst>
          </p:cNvPr>
          <p:cNvSpPr>
            <a:spLocks noGrp="1"/>
          </p:cNvSpPr>
          <p:nvPr>
            <p:ph type="title"/>
          </p:nvPr>
        </p:nvSpPr>
        <p:spPr/>
        <p:txBody>
          <a:bodyPr>
            <a:normAutofit/>
          </a:bodyPr>
          <a:lstStyle/>
          <a:p>
            <a:r>
              <a:rPr lang="en-US" dirty="0"/>
              <a:t>Part 2: Survey tools &amp; types</a:t>
            </a:r>
          </a:p>
        </p:txBody>
      </p:sp>
      <p:sp>
        <p:nvSpPr>
          <p:cNvPr id="3" name="Content Placeholder 2">
            <a:extLst>
              <a:ext uri="{FF2B5EF4-FFF2-40B4-BE49-F238E27FC236}">
                <a16:creationId xmlns:a16="http://schemas.microsoft.com/office/drawing/2014/main" id="{4C34B3DD-4715-B86F-A055-589712A11981}"/>
              </a:ext>
            </a:extLst>
          </p:cNvPr>
          <p:cNvSpPr>
            <a:spLocks noGrp="1"/>
          </p:cNvSpPr>
          <p:nvPr>
            <p:ph idx="4294967295"/>
          </p:nvPr>
        </p:nvSpPr>
        <p:spPr>
          <a:xfrm>
            <a:off x="577969" y="1171635"/>
            <a:ext cx="8031191" cy="5010090"/>
          </a:xfrm>
          <a:prstGeom prst="rect">
            <a:avLst/>
          </a:prstGeom>
        </p:spPr>
        <p:txBody>
          <a:bodyPr>
            <a:normAutofit lnSpcReduction="10000"/>
          </a:bodyPr>
          <a:lstStyle/>
          <a:p>
            <a:pPr marL="0" indent="0">
              <a:buNone/>
            </a:pPr>
            <a:r>
              <a:rPr lang="en-US" dirty="0"/>
              <a:t>2.1 Survey tools (12 sub-sections)</a:t>
            </a:r>
          </a:p>
          <a:p>
            <a:pPr marL="554400" lvl="2" indent="0">
              <a:buNone/>
            </a:pPr>
            <a:r>
              <a:rPr lang="en-US" sz="2600" b="1" dirty="0"/>
              <a:t>2.1.2 Community surveys</a:t>
            </a:r>
          </a:p>
          <a:p>
            <a:pPr marL="554400" lvl="2" indent="0">
              <a:buNone/>
            </a:pPr>
            <a:r>
              <a:rPr lang="en-US" sz="2600" dirty="0">
                <a:solidFill>
                  <a:schemeClr val="accent5">
                    <a:lumMod val="75000"/>
                  </a:schemeClr>
                </a:solidFill>
              </a:rPr>
              <a:t>2.1.3 Acoustic surveys</a:t>
            </a:r>
          </a:p>
          <a:p>
            <a:pPr marL="554400" lvl="2" indent="0">
              <a:buNone/>
            </a:pPr>
            <a:r>
              <a:rPr lang="en-US" sz="2600" dirty="0">
                <a:solidFill>
                  <a:schemeClr val="accent5">
                    <a:lumMod val="75000"/>
                  </a:schemeClr>
                </a:solidFill>
              </a:rPr>
              <a:t>2.1.6 Camera monitoring</a:t>
            </a:r>
          </a:p>
          <a:p>
            <a:pPr marL="0" indent="0">
              <a:buNone/>
            </a:pPr>
            <a:r>
              <a:rPr lang="en-US" dirty="0"/>
              <a:t>2.2 Survey types (12 sub-sections)</a:t>
            </a:r>
          </a:p>
          <a:p>
            <a:pPr marL="554400" lvl="2" indent="0">
              <a:buNone/>
            </a:pPr>
            <a:r>
              <a:rPr lang="en-US" sz="2600" b="1" dirty="0"/>
              <a:t>2.2.1 Rapid assessment</a:t>
            </a:r>
          </a:p>
          <a:p>
            <a:pPr marL="554400" lvl="2" indent="0">
              <a:buNone/>
            </a:pPr>
            <a:r>
              <a:rPr lang="en-US" sz="2600" b="1" dirty="0"/>
              <a:t>2.2.2 Threat assessment</a:t>
            </a:r>
          </a:p>
          <a:p>
            <a:pPr marL="554400" lvl="2" indent="0">
              <a:buNone/>
            </a:pPr>
            <a:r>
              <a:rPr lang="en-US" sz="2600" b="1" dirty="0"/>
              <a:t>2.2.4 Colony surveying</a:t>
            </a:r>
          </a:p>
          <a:p>
            <a:pPr marL="554400" lvl="2" indent="0">
              <a:buNone/>
            </a:pPr>
            <a:r>
              <a:rPr lang="en-US" sz="2600" b="1" dirty="0"/>
              <a:t>2.2.8 Shore-based surveys</a:t>
            </a:r>
          </a:p>
          <a:p>
            <a:pPr marL="554400" lvl="2" indent="0">
              <a:buNone/>
            </a:pPr>
            <a:r>
              <a:rPr lang="en-US" sz="2600" b="1" dirty="0"/>
              <a:t>2.2.9 At-sea surveying</a:t>
            </a:r>
          </a:p>
          <a:p>
            <a:pPr marL="554400" lvl="2" indent="0">
              <a:buNone/>
            </a:pPr>
            <a:r>
              <a:rPr lang="en-US" sz="2600" b="1" dirty="0"/>
              <a:t>2.2.11 Shoreline surveying</a:t>
            </a:r>
          </a:p>
          <a:p>
            <a:pPr marL="554400" lvl="2" indent="0">
              <a:buNone/>
            </a:pPr>
            <a:r>
              <a:rPr lang="en-US" sz="2600" b="1" dirty="0"/>
              <a:t>2.2.12 Finding breeding sites</a:t>
            </a:r>
            <a:endParaRPr lang="en-NZ" sz="2600" b="1" dirty="0"/>
          </a:p>
        </p:txBody>
      </p:sp>
    </p:spTree>
    <p:extLst>
      <p:ext uri="{BB962C8B-B14F-4D97-AF65-F5344CB8AC3E}">
        <p14:creationId xmlns:p14="http://schemas.microsoft.com/office/powerpoint/2010/main" val="419389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599D-8DE5-D1C5-F42C-D6DD3E716B36}"/>
              </a:ext>
            </a:extLst>
          </p:cNvPr>
          <p:cNvSpPr>
            <a:spLocks noGrp="1"/>
          </p:cNvSpPr>
          <p:nvPr>
            <p:ph type="title"/>
          </p:nvPr>
        </p:nvSpPr>
        <p:spPr/>
        <p:txBody>
          <a:bodyPr/>
          <a:lstStyle/>
          <a:p>
            <a:r>
              <a:rPr lang="en-NZ" dirty="0"/>
              <a:t>Survey tools </a:t>
            </a:r>
          </a:p>
        </p:txBody>
      </p:sp>
      <p:sp>
        <p:nvSpPr>
          <p:cNvPr id="3" name="Content Placeholder 2">
            <a:extLst>
              <a:ext uri="{FF2B5EF4-FFF2-40B4-BE49-F238E27FC236}">
                <a16:creationId xmlns:a16="http://schemas.microsoft.com/office/drawing/2014/main" id="{CE98012E-68DC-35DD-4972-7CF012EB9A68}"/>
              </a:ext>
            </a:extLst>
          </p:cNvPr>
          <p:cNvSpPr>
            <a:spLocks noGrp="1"/>
          </p:cNvSpPr>
          <p:nvPr>
            <p:ph idx="1"/>
          </p:nvPr>
        </p:nvSpPr>
        <p:spPr>
          <a:xfrm>
            <a:off x="577969" y="1171635"/>
            <a:ext cx="8350370" cy="4874178"/>
          </a:xfrm>
        </p:spPr>
        <p:txBody>
          <a:bodyPr>
            <a:normAutofit/>
          </a:bodyPr>
          <a:lstStyle/>
          <a:p>
            <a:pPr>
              <a:lnSpc>
                <a:spcPct val="80000"/>
              </a:lnSpc>
            </a:pPr>
            <a:r>
              <a:rPr lang="en-US" dirty="0"/>
              <a:t>Be prepared – have a plan, records of past surveys, etc.</a:t>
            </a:r>
          </a:p>
          <a:p>
            <a:pPr>
              <a:lnSpc>
                <a:spcPct val="80000"/>
              </a:lnSpc>
            </a:pPr>
            <a:r>
              <a:rPr lang="en-US" dirty="0"/>
              <a:t>Basic tools – eyes and ears</a:t>
            </a:r>
          </a:p>
          <a:p>
            <a:pPr>
              <a:lnSpc>
                <a:spcPct val="80000"/>
              </a:lnSpc>
            </a:pPr>
            <a:r>
              <a:rPr lang="en-NZ" dirty="0"/>
              <a:t>Essential aids – binoculars, camera, ID, notebook or equivalent, GPS, telescope </a:t>
            </a:r>
          </a:p>
          <a:p>
            <a:pPr>
              <a:lnSpc>
                <a:spcPct val="80000"/>
              </a:lnSpc>
            </a:pPr>
            <a:r>
              <a:rPr lang="en-NZ" dirty="0"/>
              <a:t>Specialist equipment if needed</a:t>
            </a:r>
          </a:p>
          <a:p>
            <a:pPr>
              <a:lnSpc>
                <a:spcPct val="80000"/>
              </a:lnSpc>
            </a:pPr>
            <a:r>
              <a:rPr lang="en-NZ" dirty="0"/>
              <a:t>Safety gear</a:t>
            </a:r>
          </a:p>
        </p:txBody>
      </p:sp>
      <p:pic>
        <p:nvPicPr>
          <p:cNvPr id="5" name="Picture 4">
            <a:extLst>
              <a:ext uri="{FF2B5EF4-FFF2-40B4-BE49-F238E27FC236}">
                <a16:creationId xmlns:a16="http://schemas.microsoft.com/office/drawing/2014/main" id="{918065B1-C922-CD1C-DDB2-E04262591532}"/>
              </a:ext>
            </a:extLst>
          </p:cNvPr>
          <p:cNvPicPr>
            <a:picLocks noChangeAspect="1"/>
          </p:cNvPicPr>
          <p:nvPr/>
        </p:nvPicPr>
        <p:blipFill>
          <a:blip r:embed="rId3" cstate="print">
            <a:extLst>
              <a:ext uri="{28A0092B-C50C-407E-A947-70E740481C1C}">
                <a14:useLocalDpi xmlns:a14="http://schemas.microsoft.com/office/drawing/2010/main" val="0"/>
              </a:ext>
            </a:extLst>
          </a:blip>
          <a:srcRect t="11529" b="4980"/>
          <a:stretch>
            <a:fillRect/>
          </a:stretch>
        </p:blipFill>
        <p:spPr>
          <a:xfrm>
            <a:off x="4357496" y="3860800"/>
            <a:ext cx="4786504" cy="2997200"/>
          </a:xfrm>
          <a:prstGeom prst="rect">
            <a:avLst/>
          </a:prstGeom>
        </p:spPr>
      </p:pic>
    </p:spTree>
    <p:extLst>
      <p:ext uri="{BB962C8B-B14F-4D97-AF65-F5344CB8AC3E}">
        <p14:creationId xmlns:p14="http://schemas.microsoft.com/office/powerpoint/2010/main" val="190389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4E783-F8A7-72AA-6397-2F9A5704F7CB}"/>
              </a:ext>
            </a:extLst>
          </p:cNvPr>
          <p:cNvSpPr>
            <a:spLocks noGrp="1"/>
          </p:cNvSpPr>
          <p:nvPr>
            <p:ph type="title"/>
          </p:nvPr>
        </p:nvSpPr>
        <p:spPr/>
        <p:txBody>
          <a:bodyPr/>
          <a:lstStyle/>
          <a:p>
            <a:r>
              <a:rPr lang="en-US" dirty="0"/>
              <a:t>Community surveys</a:t>
            </a:r>
            <a:endParaRPr lang="en-NZ" dirty="0"/>
          </a:p>
        </p:txBody>
      </p:sp>
      <p:sp>
        <p:nvSpPr>
          <p:cNvPr id="3" name="Content Placeholder 2">
            <a:extLst>
              <a:ext uri="{FF2B5EF4-FFF2-40B4-BE49-F238E27FC236}">
                <a16:creationId xmlns:a16="http://schemas.microsoft.com/office/drawing/2014/main" id="{C872465E-80DF-1046-0209-9F24AB5B3718}"/>
              </a:ext>
            </a:extLst>
          </p:cNvPr>
          <p:cNvSpPr>
            <a:spLocks noGrp="1"/>
          </p:cNvSpPr>
          <p:nvPr>
            <p:ph idx="1"/>
          </p:nvPr>
        </p:nvSpPr>
        <p:spPr>
          <a:xfrm>
            <a:off x="418289" y="1171635"/>
            <a:ext cx="8510050" cy="4874178"/>
          </a:xfrm>
        </p:spPr>
        <p:txBody>
          <a:bodyPr>
            <a:normAutofit/>
          </a:bodyPr>
          <a:lstStyle/>
          <a:p>
            <a:pPr marL="0" indent="0">
              <a:buNone/>
            </a:pPr>
            <a:r>
              <a:rPr lang="en-US" dirty="0"/>
              <a:t>Traditional and current community knowledge</a:t>
            </a:r>
          </a:p>
          <a:p>
            <a:r>
              <a:rPr lang="en-US" dirty="0"/>
              <a:t>Rare species or unusual species</a:t>
            </a:r>
          </a:p>
          <a:p>
            <a:r>
              <a:rPr lang="en-US" dirty="0"/>
              <a:t>Threats and problems such as diseased birds, invasive mammals like rats and cats</a:t>
            </a:r>
          </a:p>
          <a:p>
            <a:r>
              <a:rPr lang="en-US" dirty="0"/>
              <a:t>Recruiting people for monitoring, coordinating, and so on</a:t>
            </a:r>
          </a:p>
          <a:p>
            <a:pPr marL="0" indent="0">
              <a:buNone/>
            </a:pPr>
            <a:r>
              <a:rPr lang="en-US" dirty="0"/>
              <a:t>	</a:t>
            </a:r>
          </a:p>
          <a:p>
            <a:endParaRPr lang="en-NZ" dirty="0"/>
          </a:p>
        </p:txBody>
      </p:sp>
      <p:pic>
        <p:nvPicPr>
          <p:cNvPr id="5" name="Picture 4">
            <a:extLst>
              <a:ext uri="{FF2B5EF4-FFF2-40B4-BE49-F238E27FC236}">
                <a16:creationId xmlns:a16="http://schemas.microsoft.com/office/drawing/2014/main" id="{A85BE0A3-615E-56C3-4E8F-C54A62EE32D9}"/>
              </a:ext>
            </a:extLst>
          </p:cNvPr>
          <p:cNvPicPr>
            <a:picLocks noChangeAspect="1"/>
          </p:cNvPicPr>
          <p:nvPr/>
        </p:nvPicPr>
        <p:blipFill>
          <a:blip r:embed="rId3"/>
          <a:stretch>
            <a:fillRect/>
          </a:stretch>
        </p:blipFill>
        <p:spPr>
          <a:xfrm>
            <a:off x="3509277" y="4127500"/>
            <a:ext cx="5419062" cy="2566924"/>
          </a:xfrm>
          <a:prstGeom prst="rect">
            <a:avLst/>
          </a:prstGeom>
        </p:spPr>
      </p:pic>
      <p:sp>
        <p:nvSpPr>
          <p:cNvPr id="7" name="TextBox 6">
            <a:extLst>
              <a:ext uri="{FF2B5EF4-FFF2-40B4-BE49-F238E27FC236}">
                <a16:creationId xmlns:a16="http://schemas.microsoft.com/office/drawing/2014/main" id="{A6B86CE5-564A-C94E-0CCC-FB56B37FCA77}"/>
              </a:ext>
            </a:extLst>
          </p:cNvPr>
          <p:cNvSpPr txBox="1"/>
          <p:nvPr/>
        </p:nvSpPr>
        <p:spPr>
          <a:xfrm>
            <a:off x="418289" y="4444442"/>
            <a:ext cx="3086100" cy="1569660"/>
          </a:xfrm>
          <a:prstGeom prst="rect">
            <a:avLst/>
          </a:prstGeom>
          <a:noFill/>
        </p:spPr>
        <p:txBody>
          <a:bodyPr wrap="square">
            <a:spAutoFit/>
          </a:bodyPr>
          <a:lstStyle/>
          <a:p>
            <a:r>
              <a:rPr lang="en-US" sz="2400" dirty="0" err="1"/>
              <a:t>Tarakoi</a:t>
            </a:r>
            <a:r>
              <a:rPr lang="en-US" sz="2400" dirty="0"/>
              <a:t> habitat restoration with the local community of Rapa</a:t>
            </a:r>
            <a:endParaRPr lang="en-NZ" sz="2400" dirty="0"/>
          </a:p>
        </p:txBody>
      </p:sp>
    </p:spTree>
    <p:extLst>
      <p:ext uri="{BB962C8B-B14F-4D97-AF65-F5344CB8AC3E}">
        <p14:creationId xmlns:p14="http://schemas.microsoft.com/office/powerpoint/2010/main" val="265261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402C9-6F54-3700-7B4E-D671666520CD}"/>
              </a:ext>
            </a:extLst>
          </p:cNvPr>
          <p:cNvSpPr>
            <a:spLocks noGrp="1"/>
          </p:cNvSpPr>
          <p:nvPr>
            <p:ph type="title"/>
          </p:nvPr>
        </p:nvSpPr>
        <p:spPr/>
        <p:txBody>
          <a:bodyPr/>
          <a:lstStyle/>
          <a:p>
            <a:r>
              <a:rPr lang="en-US" dirty="0"/>
              <a:t>Survey types</a:t>
            </a:r>
            <a:endParaRPr lang="en-NZ" dirty="0"/>
          </a:p>
        </p:txBody>
      </p:sp>
      <p:sp>
        <p:nvSpPr>
          <p:cNvPr id="3" name="Content Placeholder 2">
            <a:extLst>
              <a:ext uri="{FF2B5EF4-FFF2-40B4-BE49-F238E27FC236}">
                <a16:creationId xmlns:a16="http://schemas.microsoft.com/office/drawing/2014/main" id="{65627497-3BD3-1EBD-1775-5D4D64ED4AAD}"/>
              </a:ext>
            </a:extLst>
          </p:cNvPr>
          <p:cNvSpPr>
            <a:spLocks noGrp="1"/>
          </p:cNvSpPr>
          <p:nvPr>
            <p:ph idx="1"/>
          </p:nvPr>
        </p:nvSpPr>
        <p:spPr>
          <a:xfrm>
            <a:off x="577969" y="1171635"/>
            <a:ext cx="8350370" cy="4874178"/>
          </a:xfrm>
        </p:spPr>
        <p:txBody>
          <a:bodyPr>
            <a:normAutofit/>
          </a:bodyPr>
          <a:lstStyle/>
          <a:p>
            <a:pPr marL="0" indent="0">
              <a:buNone/>
            </a:pPr>
            <a:r>
              <a:rPr lang="en-US" dirty="0"/>
              <a:t>These will depend on your objectives</a:t>
            </a:r>
          </a:p>
          <a:p>
            <a:r>
              <a:rPr lang="en-US" dirty="0"/>
              <a:t>What seabird species occur on this island? </a:t>
            </a:r>
          </a:p>
          <a:p>
            <a:pPr lvl="1"/>
            <a:r>
              <a:rPr lang="en-US" dirty="0"/>
              <a:t>Use daytime and evening rapid assessment surveys</a:t>
            </a:r>
          </a:p>
          <a:p>
            <a:r>
              <a:rPr lang="en-US" dirty="0"/>
              <a:t>What invasive species are present? </a:t>
            </a:r>
          </a:p>
          <a:p>
            <a:pPr lvl="1"/>
            <a:r>
              <a:rPr lang="en-US" dirty="0"/>
              <a:t>Invasive species assessment</a:t>
            </a:r>
          </a:p>
          <a:p>
            <a:r>
              <a:rPr lang="en-US" dirty="0"/>
              <a:t>If multiple objectives, very careful planning is needed    </a:t>
            </a:r>
          </a:p>
          <a:p>
            <a:r>
              <a:rPr lang="en-US" dirty="0"/>
              <a:t>Try to keep methods simple and replicable</a:t>
            </a:r>
            <a:endParaRPr lang="en-NZ" dirty="0"/>
          </a:p>
        </p:txBody>
      </p:sp>
    </p:spTree>
    <p:extLst>
      <p:ext uri="{BB962C8B-B14F-4D97-AF65-F5344CB8AC3E}">
        <p14:creationId xmlns:p14="http://schemas.microsoft.com/office/powerpoint/2010/main" val="2552070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42290-D217-513E-7F1F-95E09679C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8557F-4D64-81A2-3BD1-628491EBAE76}"/>
              </a:ext>
            </a:extLst>
          </p:cNvPr>
          <p:cNvSpPr>
            <a:spLocks noGrp="1"/>
          </p:cNvSpPr>
          <p:nvPr>
            <p:ph type="title"/>
          </p:nvPr>
        </p:nvSpPr>
        <p:spPr/>
        <p:txBody>
          <a:bodyPr>
            <a:normAutofit/>
          </a:bodyPr>
          <a:lstStyle/>
          <a:p>
            <a:r>
              <a:rPr lang="en-US" dirty="0"/>
              <a:t>Survey types - Rapid assessment surveys</a:t>
            </a:r>
            <a:endParaRPr lang="en-NZ" dirty="0"/>
          </a:p>
        </p:txBody>
      </p:sp>
      <p:sp>
        <p:nvSpPr>
          <p:cNvPr id="3" name="Content Placeholder 2">
            <a:extLst>
              <a:ext uri="{FF2B5EF4-FFF2-40B4-BE49-F238E27FC236}">
                <a16:creationId xmlns:a16="http://schemas.microsoft.com/office/drawing/2014/main" id="{CB497628-C986-65EF-945C-9F5EE5F2BD2B}"/>
              </a:ext>
            </a:extLst>
          </p:cNvPr>
          <p:cNvSpPr>
            <a:spLocks noGrp="1"/>
          </p:cNvSpPr>
          <p:nvPr>
            <p:ph idx="1"/>
          </p:nvPr>
        </p:nvSpPr>
        <p:spPr>
          <a:xfrm>
            <a:off x="304846" y="1233628"/>
            <a:ext cx="8737554" cy="4874178"/>
          </a:xfrm>
        </p:spPr>
        <p:txBody>
          <a:bodyPr>
            <a:normAutofit fontScale="92500" lnSpcReduction="20000"/>
          </a:bodyPr>
          <a:lstStyle/>
          <a:p>
            <a:pPr marL="514350" indent="-514350">
              <a:buFont typeface="+mj-lt"/>
              <a:buAutoNum type="arabicPeriod"/>
            </a:pPr>
            <a:r>
              <a:rPr lang="en-US" dirty="0"/>
              <a:t>Plan - literature review, consultation</a:t>
            </a:r>
          </a:p>
          <a:p>
            <a:pPr marL="514350" indent="-514350">
              <a:buFont typeface="+mj-lt"/>
              <a:buAutoNum type="arabicPeriod"/>
            </a:pPr>
            <a:r>
              <a:rPr lang="en-US" dirty="0"/>
              <a:t>Repeat seasonally (once per season)</a:t>
            </a:r>
          </a:p>
          <a:p>
            <a:r>
              <a:rPr lang="en-US" dirty="0"/>
              <a:t>Ground surveys – targeted searches for nests in trees, on ground and in burrows/crevices, map colonies and count/estimate nests </a:t>
            </a:r>
          </a:p>
          <a:p>
            <a:r>
              <a:rPr lang="en-US" dirty="0"/>
              <a:t>Evening fly-ons –from downwind points on shore or boat</a:t>
            </a:r>
          </a:p>
          <a:p>
            <a:r>
              <a:rPr lang="en-US" dirty="0"/>
              <a:t>Petrels/shearwaters? - deploy acoustic recorders after survey</a:t>
            </a:r>
          </a:p>
          <a:p>
            <a:r>
              <a:rPr lang="en-US" dirty="0"/>
              <a:t>Threats assessment – separate team focused on threats</a:t>
            </a:r>
          </a:p>
          <a:p>
            <a:endParaRPr lang="en-US" dirty="0"/>
          </a:p>
          <a:p>
            <a:pPr marL="0" indent="0">
              <a:buNone/>
            </a:pPr>
            <a:r>
              <a:rPr lang="en-US" dirty="0"/>
              <a:t>     </a:t>
            </a:r>
            <a:endParaRPr lang="en-NZ" dirty="0"/>
          </a:p>
        </p:txBody>
      </p:sp>
    </p:spTree>
    <p:extLst>
      <p:ext uri="{BB962C8B-B14F-4D97-AF65-F5344CB8AC3E}">
        <p14:creationId xmlns:p14="http://schemas.microsoft.com/office/powerpoint/2010/main" val="182188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A3DD-FAF7-1C1B-98A6-F320958F93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2606C-D4ED-CEDA-3EA8-842E0BE2CC1C}"/>
              </a:ext>
            </a:extLst>
          </p:cNvPr>
          <p:cNvSpPr>
            <a:spLocks noGrp="1"/>
          </p:cNvSpPr>
          <p:nvPr>
            <p:ph type="title"/>
          </p:nvPr>
        </p:nvSpPr>
        <p:spPr/>
        <p:txBody>
          <a:bodyPr/>
          <a:lstStyle/>
          <a:p>
            <a:r>
              <a:rPr lang="en-NZ" dirty="0"/>
              <a:t>Finding and quantifying colonies (1)</a:t>
            </a:r>
          </a:p>
        </p:txBody>
      </p:sp>
      <p:sp>
        <p:nvSpPr>
          <p:cNvPr id="3" name="Content Placeholder 2">
            <a:extLst>
              <a:ext uri="{FF2B5EF4-FFF2-40B4-BE49-F238E27FC236}">
                <a16:creationId xmlns:a16="http://schemas.microsoft.com/office/drawing/2014/main" id="{F86319DB-07DF-F81C-5AE9-A9193217313B}"/>
              </a:ext>
            </a:extLst>
          </p:cNvPr>
          <p:cNvSpPr>
            <a:spLocks noGrp="1"/>
          </p:cNvSpPr>
          <p:nvPr>
            <p:ph idx="1"/>
          </p:nvPr>
        </p:nvSpPr>
        <p:spPr>
          <a:xfrm>
            <a:off x="577969" y="1171634"/>
            <a:ext cx="8031191" cy="5597466"/>
          </a:xfrm>
        </p:spPr>
        <p:txBody>
          <a:bodyPr>
            <a:normAutofit fontScale="85000" lnSpcReduction="10000"/>
          </a:bodyPr>
          <a:lstStyle/>
          <a:p>
            <a:pPr marL="0" indent="0">
              <a:buNone/>
            </a:pPr>
            <a:r>
              <a:rPr lang="en-NZ" dirty="0"/>
              <a:t>1. The searches</a:t>
            </a:r>
          </a:p>
          <a:p>
            <a:r>
              <a:rPr lang="en-NZ" dirty="0"/>
              <a:t>General – seasonal (often 2 pulses a year)</a:t>
            </a:r>
          </a:p>
          <a:p>
            <a:r>
              <a:rPr lang="en-NZ" dirty="0"/>
              <a:t>Terns – look in open areas for birds returning with fish, note flight direction and focus in on these, noisy sites</a:t>
            </a:r>
          </a:p>
          <a:p>
            <a:r>
              <a:rPr lang="en-NZ" dirty="0"/>
              <a:t>Noddies – Brown Noddy on ground in open areas, often with terns. Black Noddy – look for black nests in trees, and birds returning with fish like terns</a:t>
            </a:r>
          </a:p>
          <a:p>
            <a:r>
              <a:rPr lang="en-NZ" dirty="0"/>
              <a:t>Tropical Shearwater – under cover of vegetation, coral crevices/slabs, smell and hear them, watch incoming birds at dusk </a:t>
            </a:r>
          </a:p>
          <a:p>
            <a:r>
              <a:rPr lang="en-NZ" dirty="0"/>
              <a:t>Frigatebirds – look for large groups in the sky that may indicate nests/roosts directly below in trees, shrubs (Greater Frigatebird, Lesser on ground).</a:t>
            </a:r>
          </a:p>
          <a:p>
            <a:r>
              <a:rPr lang="en-NZ" dirty="0"/>
              <a:t>Boobies – Red-footed obvious colonies, nests in trees, Brown more hidden and isolated ground-nester</a:t>
            </a:r>
          </a:p>
          <a:p>
            <a:endParaRPr lang="en-NZ" dirty="0"/>
          </a:p>
        </p:txBody>
      </p:sp>
    </p:spTree>
    <p:extLst>
      <p:ext uri="{BB962C8B-B14F-4D97-AF65-F5344CB8AC3E}">
        <p14:creationId xmlns:p14="http://schemas.microsoft.com/office/powerpoint/2010/main" val="28053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032A4-49E6-09FA-B655-35169EFA6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17694-2F13-4E29-6C4A-5351FB5B6569}"/>
              </a:ext>
            </a:extLst>
          </p:cNvPr>
          <p:cNvSpPr>
            <a:spLocks noGrp="1"/>
          </p:cNvSpPr>
          <p:nvPr>
            <p:ph type="title"/>
          </p:nvPr>
        </p:nvSpPr>
        <p:spPr/>
        <p:txBody>
          <a:bodyPr/>
          <a:lstStyle/>
          <a:p>
            <a:r>
              <a:rPr lang="en-NZ" dirty="0"/>
              <a:t>Finding and quantifying colonies (2) </a:t>
            </a:r>
          </a:p>
        </p:txBody>
      </p:sp>
      <p:sp>
        <p:nvSpPr>
          <p:cNvPr id="3" name="Content Placeholder 2">
            <a:extLst>
              <a:ext uri="{FF2B5EF4-FFF2-40B4-BE49-F238E27FC236}">
                <a16:creationId xmlns:a16="http://schemas.microsoft.com/office/drawing/2014/main" id="{6EE09737-A96E-C4FE-65A2-7CA491D06C01}"/>
              </a:ext>
            </a:extLst>
          </p:cNvPr>
          <p:cNvSpPr>
            <a:spLocks noGrp="1"/>
          </p:cNvSpPr>
          <p:nvPr>
            <p:ph idx="1"/>
          </p:nvPr>
        </p:nvSpPr>
        <p:spPr>
          <a:xfrm>
            <a:off x="577969" y="1171634"/>
            <a:ext cx="8257273" cy="5205415"/>
          </a:xfrm>
        </p:spPr>
        <p:txBody>
          <a:bodyPr>
            <a:normAutofit fontScale="92500" lnSpcReduction="10000"/>
          </a:bodyPr>
          <a:lstStyle/>
          <a:p>
            <a:pPr marL="0" indent="0">
              <a:buNone/>
            </a:pPr>
            <a:r>
              <a:rPr lang="en-NZ" dirty="0"/>
              <a:t>2. What to record</a:t>
            </a:r>
          </a:p>
          <a:p>
            <a:r>
              <a:rPr lang="en-NZ" dirty="0"/>
              <a:t>Date, location (site name and GPS), Observer(s)</a:t>
            </a:r>
          </a:p>
          <a:p>
            <a:r>
              <a:rPr lang="en-NZ" dirty="0"/>
              <a:t>Species, e.g. Bridled Tern</a:t>
            </a:r>
          </a:p>
          <a:p>
            <a:r>
              <a:rPr lang="en-NZ" dirty="0"/>
              <a:t>Colony size – estimate number of nests seen and whether this was complete coverage, e.g. 160 nests, 90+% of colony area covered</a:t>
            </a:r>
          </a:p>
          <a:p>
            <a:r>
              <a:rPr lang="en-NZ" dirty="0"/>
              <a:t>Estimate nesting stages if possible e.g. 30% new empty nest, 30% eggs/incubate, 30% young, 1% fledged juveniles, 10% unknown, etc</a:t>
            </a:r>
          </a:p>
          <a:p>
            <a:r>
              <a:rPr lang="en-NZ" dirty="0"/>
              <a:t>Note any unusual mortality – e.g. 50+ dead birds, emaciated (suggests starvation); egg fragments (photograph and compare with known photos)</a:t>
            </a:r>
          </a:p>
        </p:txBody>
      </p:sp>
      <p:sp>
        <p:nvSpPr>
          <p:cNvPr id="5" name="TextBox 4">
            <a:extLst>
              <a:ext uri="{FF2B5EF4-FFF2-40B4-BE49-F238E27FC236}">
                <a16:creationId xmlns:a16="http://schemas.microsoft.com/office/drawing/2014/main" id="{DEF919FE-976F-7F44-B744-E8EB7B7640C9}"/>
              </a:ext>
            </a:extLst>
          </p:cNvPr>
          <p:cNvSpPr txBox="1"/>
          <p:nvPr/>
        </p:nvSpPr>
        <p:spPr>
          <a:xfrm>
            <a:off x="5617029" y="5984708"/>
            <a:ext cx="3526971" cy="830997"/>
          </a:xfrm>
          <a:prstGeom prst="rect">
            <a:avLst/>
          </a:prstGeom>
          <a:noFill/>
        </p:spPr>
        <p:txBody>
          <a:bodyPr wrap="square">
            <a:spAutoFit/>
          </a:bodyPr>
          <a:lstStyle/>
          <a:p>
            <a:r>
              <a:rPr lang="en-US" sz="2400" dirty="0"/>
              <a:t>* emaciated = thin, in poor condition</a:t>
            </a:r>
          </a:p>
        </p:txBody>
      </p:sp>
    </p:spTree>
    <p:extLst>
      <p:ext uri="{BB962C8B-B14F-4D97-AF65-F5344CB8AC3E}">
        <p14:creationId xmlns:p14="http://schemas.microsoft.com/office/powerpoint/2010/main" val="248800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AAFE5-07D5-83E5-D519-27D71B61F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F53DD-DA32-1341-40AB-32432DF146D5}"/>
              </a:ext>
            </a:extLst>
          </p:cNvPr>
          <p:cNvSpPr>
            <a:spLocks noGrp="1"/>
          </p:cNvSpPr>
          <p:nvPr>
            <p:ph type="title"/>
          </p:nvPr>
        </p:nvSpPr>
        <p:spPr/>
        <p:txBody>
          <a:bodyPr>
            <a:normAutofit/>
          </a:bodyPr>
          <a:lstStyle/>
          <a:p>
            <a:r>
              <a:rPr lang="en-US" dirty="0"/>
              <a:t>Survey types - Threats assessment (1)</a:t>
            </a:r>
            <a:endParaRPr lang="en-NZ" dirty="0"/>
          </a:p>
        </p:txBody>
      </p:sp>
      <p:sp>
        <p:nvSpPr>
          <p:cNvPr id="3" name="Content Placeholder 2">
            <a:extLst>
              <a:ext uri="{FF2B5EF4-FFF2-40B4-BE49-F238E27FC236}">
                <a16:creationId xmlns:a16="http://schemas.microsoft.com/office/drawing/2014/main" id="{19DC27B8-144B-138E-7181-2C1ABD5E2EB6}"/>
              </a:ext>
            </a:extLst>
          </p:cNvPr>
          <p:cNvSpPr>
            <a:spLocks noGrp="1"/>
          </p:cNvSpPr>
          <p:nvPr>
            <p:ph idx="1"/>
          </p:nvPr>
        </p:nvSpPr>
        <p:spPr>
          <a:xfrm>
            <a:off x="304846" y="1233628"/>
            <a:ext cx="8566031" cy="5359196"/>
          </a:xfrm>
        </p:spPr>
        <p:txBody>
          <a:bodyPr>
            <a:normAutofit fontScale="25000" lnSpcReduction="20000"/>
          </a:bodyPr>
          <a:lstStyle/>
          <a:p>
            <a:pPr>
              <a:lnSpc>
                <a:spcPct val="120000"/>
              </a:lnSpc>
            </a:pPr>
            <a:r>
              <a:rPr lang="en-US" sz="9600" dirty="0"/>
              <a:t>Planning – literature review, consult locals, timing</a:t>
            </a:r>
          </a:p>
          <a:p>
            <a:pPr>
              <a:lnSpc>
                <a:spcPct val="120000"/>
              </a:lnSpc>
            </a:pPr>
            <a:r>
              <a:rPr lang="en-US" sz="9600" dirty="0"/>
              <a:t>Observations for invasives directly on site include snap-trapping if overnighting, ant lures, camera traps</a:t>
            </a:r>
          </a:p>
          <a:p>
            <a:pPr>
              <a:lnSpc>
                <a:spcPct val="120000"/>
              </a:lnSpc>
            </a:pPr>
            <a:r>
              <a:rPr lang="en-US" sz="9600" dirty="0"/>
              <a:t>Look for invasives sign (scats, predation on seabirds), rats leave finer jagged edges to egg-shell than do cats, and cats are messy eaters to head and visceral organs  </a:t>
            </a:r>
          </a:p>
          <a:p>
            <a:pPr>
              <a:lnSpc>
                <a:spcPct val="120000"/>
              </a:lnSpc>
            </a:pPr>
            <a:r>
              <a:rPr lang="en-US" sz="9600" dirty="0"/>
              <a:t>If inconclusive consider further trapping and camera work </a:t>
            </a:r>
          </a:p>
          <a:p>
            <a:pPr>
              <a:lnSpc>
                <a:spcPct val="120000"/>
              </a:lnSpc>
            </a:pPr>
            <a:r>
              <a:rPr lang="en-US" sz="9600" dirty="0"/>
              <a:t>Keep watch for invasive plants (even native plants) and other entrapment issues, etc.</a:t>
            </a:r>
          </a:p>
          <a:p>
            <a:pPr>
              <a:lnSpc>
                <a:spcPct val="120000"/>
              </a:lnSpc>
            </a:pPr>
            <a:r>
              <a:rPr lang="en-US" sz="9600" dirty="0"/>
              <a:t>Evaluate impacts (see table)</a:t>
            </a:r>
            <a:r>
              <a:rPr lang="en-US" dirty="0"/>
              <a:t>     </a:t>
            </a:r>
            <a:endParaRPr lang="en-NZ" dirty="0"/>
          </a:p>
        </p:txBody>
      </p:sp>
    </p:spTree>
    <p:extLst>
      <p:ext uri="{BB962C8B-B14F-4D97-AF65-F5344CB8AC3E}">
        <p14:creationId xmlns:p14="http://schemas.microsoft.com/office/powerpoint/2010/main" val="222382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DBE97-4E5F-422C-CA73-AF1AD7CAF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E250D9-ABA1-B47F-AC6D-8BC05A3383BF}"/>
              </a:ext>
            </a:extLst>
          </p:cNvPr>
          <p:cNvSpPr>
            <a:spLocks noGrp="1"/>
          </p:cNvSpPr>
          <p:nvPr>
            <p:ph type="title"/>
          </p:nvPr>
        </p:nvSpPr>
        <p:spPr/>
        <p:txBody>
          <a:bodyPr>
            <a:normAutofit/>
          </a:bodyPr>
          <a:lstStyle/>
          <a:p>
            <a:r>
              <a:rPr lang="en-US" dirty="0"/>
              <a:t>Survey types - Threats assessment (2) </a:t>
            </a:r>
            <a:endParaRPr lang="en-NZ" dirty="0"/>
          </a:p>
        </p:txBody>
      </p:sp>
      <p:sp>
        <p:nvSpPr>
          <p:cNvPr id="3" name="Content Placeholder 2">
            <a:extLst>
              <a:ext uri="{FF2B5EF4-FFF2-40B4-BE49-F238E27FC236}">
                <a16:creationId xmlns:a16="http://schemas.microsoft.com/office/drawing/2014/main" id="{A7516E63-344D-5364-114C-5FD5D631EFC9}"/>
              </a:ext>
            </a:extLst>
          </p:cNvPr>
          <p:cNvSpPr>
            <a:spLocks noGrp="1"/>
          </p:cNvSpPr>
          <p:nvPr>
            <p:ph idx="1"/>
          </p:nvPr>
        </p:nvSpPr>
        <p:spPr>
          <a:xfrm>
            <a:off x="402956" y="1086928"/>
            <a:ext cx="8467921" cy="5020878"/>
          </a:xfrm>
        </p:spPr>
        <p:txBody>
          <a:bodyPr>
            <a:normAutofit/>
          </a:bodyPr>
          <a:lstStyle/>
          <a:p>
            <a:r>
              <a:rPr lang="en-US" dirty="0"/>
              <a:t>Invasives sign – predation on live birds</a:t>
            </a:r>
          </a:p>
          <a:p>
            <a:r>
              <a:rPr lang="en-US" dirty="0"/>
              <a:t>Cats often bite into belly for internal organs, head for brain tissue</a:t>
            </a:r>
          </a:p>
          <a:p>
            <a:r>
              <a:rPr lang="en-US" dirty="0"/>
              <a:t>Rats gnaw bones</a:t>
            </a:r>
            <a:endParaRPr lang="en-US" sz="5100" dirty="0"/>
          </a:p>
          <a:p>
            <a:endParaRPr lang="en-US" sz="5100" dirty="0"/>
          </a:p>
          <a:p>
            <a:endParaRPr lang="en-US" dirty="0"/>
          </a:p>
          <a:p>
            <a:pPr marL="0" indent="0">
              <a:buNone/>
            </a:pPr>
            <a:r>
              <a:rPr lang="en-US" dirty="0"/>
              <a:t>     </a:t>
            </a:r>
            <a:endParaRPr lang="en-NZ" dirty="0"/>
          </a:p>
        </p:txBody>
      </p:sp>
      <p:pic>
        <p:nvPicPr>
          <p:cNvPr id="4" name="Picture 3">
            <a:extLst>
              <a:ext uri="{FF2B5EF4-FFF2-40B4-BE49-F238E27FC236}">
                <a16:creationId xmlns:a16="http://schemas.microsoft.com/office/drawing/2014/main" id="{D96225D2-590E-5B2D-CF09-BE3EEE5BA8A6}"/>
              </a:ext>
            </a:extLst>
          </p:cNvPr>
          <p:cNvPicPr>
            <a:picLocks noChangeAspect="1"/>
          </p:cNvPicPr>
          <p:nvPr/>
        </p:nvPicPr>
        <p:blipFill>
          <a:blip r:embed="rId3"/>
          <a:srcRect/>
          <a:stretch>
            <a:fillRect/>
          </a:stretch>
        </p:blipFill>
        <p:spPr bwMode="auto">
          <a:xfrm>
            <a:off x="3954161" y="2623175"/>
            <a:ext cx="4786883" cy="3193426"/>
          </a:xfrm>
          <a:prstGeom prst="rect">
            <a:avLst/>
          </a:prstGeom>
          <a:noFill/>
          <a:ln w="9525">
            <a:noFill/>
            <a:miter lim="800000"/>
            <a:headEnd/>
            <a:tailEnd/>
          </a:ln>
        </p:spPr>
      </p:pic>
      <p:sp>
        <p:nvSpPr>
          <p:cNvPr id="6" name="TextBox 5">
            <a:extLst>
              <a:ext uri="{FF2B5EF4-FFF2-40B4-BE49-F238E27FC236}">
                <a16:creationId xmlns:a16="http://schemas.microsoft.com/office/drawing/2014/main" id="{9783A4F1-30B0-7B1D-C36E-1738A26A90EA}"/>
              </a:ext>
            </a:extLst>
          </p:cNvPr>
          <p:cNvSpPr txBox="1"/>
          <p:nvPr/>
        </p:nvSpPr>
        <p:spPr>
          <a:xfrm>
            <a:off x="577970" y="4104560"/>
            <a:ext cx="3041530" cy="1200329"/>
          </a:xfrm>
          <a:prstGeom prst="rect">
            <a:avLst/>
          </a:prstGeom>
          <a:noFill/>
        </p:spPr>
        <p:txBody>
          <a:bodyPr wrap="square">
            <a:spAutoFit/>
          </a:bodyPr>
          <a:lstStyle/>
          <a:p>
            <a:r>
              <a:rPr lang="en-US" sz="2400" dirty="0"/>
              <a:t>Seabird with head removed – evidence of cat predation</a:t>
            </a:r>
          </a:p>
        </p:txBody>
      </p:sp>
    </p:spTree>
    <p:extLst>
      <p:ext uri="{BB962C8B-B14F-4D97-AF65-F5344CB8AC3E}">
        <p14:creationId xmlns:p14="http://schemas.microsoft.com/office/powerpoint/2010/main" val="400527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62EE2-223C-7F61-6800-E921EC711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92D7DD-30C2-4C18-05D5-548FB20ABC23}"/>
              </a:ext>
            </a:extLst>
          </p:cNvPr>
          <p:cNvSpPr>
            <a:spLocks noGrp="1"/>
          </p:cNvSpPr>
          <p:nvPr>
            <p:ph type="title"/>
          </p:nvPr>
        </p:nvSpPr>
        <p:spPr/>
        <p:txBody>
          <a:bodyPr>
            <a:normAutofit/>
          </a:bodyPr>
          <a:lstStyle/>
          <a:p>
            <a:r>
              <a:rPr lang="en-US" dirty="0"/>
              <a:t>Survey types - Threats assessment (3) </a:t>
            </a:r>
            <a:endParaRPr lang="en-NZ" dirty="0"/>
          </a:p>
        </p:txBody>
      </p:sp>
      <p:sp>
        <p:nvSpPr>
          <p:cNvPr id="3" name="Content Placeholder 2">
            <a:extLst>
              <a:ext uri="{FF2B5EF4-FFF2-40B4-BE49-F238E27FC236}">
                <a16:creationId xmlns:a16="http://schemas.microsoft.com/office/drawing/2014/main" id="{5ADC45E4-B992-128D-13FE-85B433AE8F6A}"/>
              </a:ext>
            </a:extLst>
          </p:cNvPr>
          <p:cNvSpPr>
            <a:spLocks noGrp="1"/>
          </p:cNvSpPr>
          <p:nvPr>
            <p:ph idx="1"/>
          </p:nvPr>
        </p:nvSpPr>
        <p:spPr>
          <a:xfrm>
            <a:off x="577970" y="1086928"/>
            <a:ext cx="8561266" cy="4920490"/>
          </a:xfrm>
        </p:spPr>
        <p:txBody>
          <a:bodyPr>
            <a:normAutofit/>
          </a:bodyPr>
          <a:lstStyle/>
          <a:p>
            <a:r>
              <a:rPr lang="en-US" dirty="0"/>
              <a:t>Invasives sign – predation by cats on eggs</a:t>
            </a:r>
          </a:p>
          <a:p>
            <a:r>
              <a:rPr lang="en-US" dirty="0"/>
              <a:t>On eggs: Cats leave large tears, folds and breakages, rats leave finer jagged edges </a:t>
            </a:r>
          </a:p>
          <a:p>
            <a:r>
              <a:rPr lang="en-US" dirty="0"/>
              <a:t>Footprints      </a:t>
            </a:r>
            <a:endParaRPr lang="en-NZ" dirty="0"/>
          </a:p>
        </p:txBody>
      </p:sp>
      <p:pic>
        <p:nvPicPr>
          <p:cNvPr id="6" name="image11.jpeg">
            <a:extLst>
              <a:ext uri="{FF2B5EF4-FFF2-40B4-BE49-F238E27FC236}">
                <a16:creationId xmlns:a16="http://schemas.microsoft.com/office/drawing/2014/main" id="{1834A4BA-4CC0-756C-8F27-60896FF0D47C}"/>
              </a:ext>
            </a:extLst>
          </p:cNvPr>
          <p:cNvPicPr>
            <a:picLocks noChangeAspect="1"/>
          </p:cNvPicPr>
          <p:nvPr/>
        </p:nvPicPr>
        <p:blipFill>
          <a:blip r:embed="rId3" cstate="print"/>
          <a:srcRect t="26261" b="29074"/>
          <a:stretch>
            <a:fillRect/>
          </a:stretch>
        </p:blipFill>
        <p:spPr>
          <a:xfrm>
            <a:off x="171571" y="4501973"/>
            <a:ext cx="6203830" cy="2078535"/>
          </a:xfrm>
          <a:prstGeom prst="rect">
            <a:avLst/>
          </a:prstGeom>
        </p:spPr>
      </p:pic>
      <p:pic>
        <p:nvPicPr>
          <p:cNvPr id="9" name="Picture 8">
            <a:extLst>
              <a:ext uri="{FF2B5EF4-FFF2-40B4-BE49-F238E27FC236}">
                <a16:creationId xmlns:a16="http://schemas.microsoft.com/office/drawing/2014/main" id="{2A7A8468-6CCD-7B9A-8C37-51384AF4E21D}"/>
              </a:ext>
            </a:extLst>
          </p:cNvPr>
          <p:cNvPicPr>
            <a:picLocks noChangeAspect="1"/>
          </p:cNvPicPr>
          <p:nvPr/>
        </p:nvPicPr>
        <p:blipFill>
          <a:blip r:embed="rId4"/>
          <a:stretch>
            <a:fillRect/>
          </a:stretch>
        </p:blipFill>
        <p:spPr>
          <a:xfrm rot="5400000">
            <a:off x="6112220" y="3052602"/>
            <a:ext cx="3401389" cy="2551042"/>
          </a:xfrm>
          <a:prstGeom prst="rect">
            <a:avLst/>
          </a:prstGeom>
        </p:spPr>
      </p:pic>
      <p:pic>
        <p:nvPicPr>
          <p:cNvPr id="11" name="Picture 10">
            <a:extLst>
              <a:ext uri="{FF2B5EF4-FFF2-40B4-BE49-F238E27FC236}">
                <a16:creationId xmlns:a16="http://schemas.microsoft.com/office/drawing/2014/main" id="{A5FA7F6D-D830-0531-AA81-6F52BB727D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4779" y="2627428"/>
            <a:ext cx="2749822" cy="1689995"/>
          </a:xfrm>
          <a:prstGeom prst="rect">
            <a:avLst/>
          </a:prstGeom>
        </p:spPr>
      </p:pic>
    </p:spTree>
    <p:extLst>
      <p:ext uri="{BB962C8B-B14F-4D97-AF65-F5344CB8AC3E}">
        <p14:creationId xmlns:p14="http://schemas.microsoft.com/office/powerpoint/2010/main" val="224633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2014A-1B49-A1AD-2F66-E9B73777D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043AE-82E5-41E7-1FA3-773E7F7D65F9}"/>
              </a:ext>
            </a:extLst>
          </p:cNvPr>
          <p:cNvSpPr>
            <a:spLocks noGrp="1"/>
          </p:cNvSpPr>
          <p:nvPr>
            <p:ph type="title"/>
          </p:nvPr>
        </p:nvSpPr>
        <p:spPr/>
        <p:txBody>
          <a:bodyPr>
            <a:normAutofit/>
          </a:bodyPr>
          <a:lstStyle/>
          <a:p>
            <a:r>
              <a:rPr lang="en-US" dirty="0"/>
              <a:t>Survey types - Threats assessment (4) </a:t>
            </a:r>
            <a:endParaRPr lang="en-NZ" dirty="0"/>
          </a:p>
        </p:txBody>
      </p:sp>
      <p:sp>
        <p:nvSpPr>
          <p:cNvPr id="3" name="Content Placeholder 2">
            <a:extLst>
              <a:ext uri="{FF2B5EF4-FFF2-40B4-BE49-F238E27FC236}">
                <a16:creationId xmlns:a16="http://schemas.microsoft.com/office/drawing/2014/main" id="{424B8E2F-699B-97F3-3360-558836E2798E}"/>
              </a:ext>
            </a:extLst>
          </p:cNvPr>
          <p:cNvSpPr>
            <a:spLocks noGrp="1"/>
          </p:cNvSpPr>
          <p:nvPr>
            <p:ph idx="1"/>
          </p:nvPr>
        </p:nvSpPr>
        <p:spPr>
          <a:xfrm>
            <a:off x="577970" y="1086928"/>
            <a:ext cx="7988060" cy="4920490"/>
          </a:xfrm>
        </p:spPr>
        <p:txBody>
          <a:bodyPr>
            <a:normAutofit/>
          </a:bodyPr>
          <a:lstStyle/>
          <a:p>
            <a:r>
              <a:rPr lang="en-US" sz="2600" dirty="0"/>
              <a:t>If evidence is unclear for rats and cats, consider other options</a:t>
            </a:r>
          </a:p>
          <a:p>
            <a:pPr lvl="1"/>
            <a:r>
              <a:rPr lang="en-US" sz="2400" dirty="0"/>
              <a:t>Lured camera traps</a:t>
            </a:r>
          </a:p>
          <a:p>
            <a:pPr lvl="1"/>
            <a:r>
              <a:rPr lang="en-US" sz="2400" dirty="0"/>
              <a:t>Lured trapping </a:t>
            </a:r>
            <a:r>
              <a:rPr lang="en-US" dirty="0"/>
              <a:t>  </a:t>
            </a:r>
            <a:endParaRPr lang="en-NZ" dirty="0"/>
          </a:p>
        </p:txBody>
      </p:sp>
      <p:pic>
        <p:nvPicPr>
          <p:cNvPr id="8" name="Picture 2">
            <a:extLst>
              <a:ext uri="{FF2B5EF4-FFF2-40B4-BE49-F238E27FC236}">
                <a16:creationId xmlns:a16="http://schemas.microsoft.com/office/drawing/2014/main" id="{25A42D5A-8792-733B-1613-B50239AF5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5" y="2951040"/>
            <a:ext cx="3678236" cy="277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a:extLst>
              <a:ext uri="{FF2B5EF4-FFF2-40B4-BE49-F238E27FC236}">
                <a16:creationId xmlns:a16="http://schemas.microsoft.com/office/drawing/2014/main" id="{D970BB88-B507-A51A-6797-CC6A01278A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509" y="2951040"/>
            <a:ext cx="4726893" cy="277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185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A630E-173E-373B-324D-9124C4DD27F3}"/>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38508F9-8A22-EB6D-A2CE-C6C628924CAA}"/>
              </a:ext>
            </a:extLst>
          </p:cNvPr>
          <p:cNvPicPr>
            <a:picLocks noChangeAspect="1"/>
          </p:cNvPicPr>
          <p:nvPr/>
        </p:nvPicPr>
        <p:blipFill>
          <a:blip r:embed="rId3"/>
          <a:stretch>
            <a:fillRect/>
          </a:stretch>
        </p:blipFill>
        <p:spPr>
          <a:xfrm>
            <a:off x="3759200" y="2649443"/>
            <a:ext cx="5069542" cy="3802157"/>
          </a:xfrm>
          <a:prstGeom prst="rect">
            <a:avLst/>
          </a:prstGeom>
        </p:spPr>
      </p:pic>
      <p:sp>
        <p:nvSpPr>
          <p:cNvPr id="3" name="Content Placeholder 2">
            <a:extLst>
              <a:ext uri="{FF2B5EF4-FFF2-40B4-BE49-F238E27FC236}">
                <a16:creationId xmlns:a16="http://schemas.microsoft.com/office/drawing/2014/main" id="{68A257F7-7460-1FF5-4FB9-5F67C89EC0B2}"/>
              </a:ext>
            </a:extLst>
          </p:cNvPr>
          <p:cNvSpPr>
            <a:spLocks noGrp="1"/>
          </p:cNvSpPr>
          <p:nvPr>
            <p:ph idx="1"/>
          </p:nvPr>
        </p:nvSpPr>
        <p:spPr>
          <a:xfrm>
            <a:off x="577970" y="1086928"/>
            <a:ext cx="8561266" cy="4920490"/>
          </a:xfrm>
        </p:spPr>
        <p:txBody>
          <a:bodyPr>
            <a:normAutofit/>
          </a:bodyPr>
          <a:lstStyle/>
          <a:p>
            <a:r>
              <a:rPr lang="en-US" sz="2600" dirty="0"/>
              <a:t>Surveillance* for invasive ants</a:t>
            </a:r>
          </a:p>
          <a:p>
            <a:pPr lvl="1"/>
            <a:r>
              <a:rPr lang="en-US" sz="2400" dirty="0"/>
              <a:t>Visual surveys and sugar and protein lures</a:t>
            </a:r>
          </a:p>
          <a:p>
            <a:r>
              <a:rPr lang="en-US" sz="2600" dirty="0"/>
              <a:t>Observations of ants bothering birds</a:t>
            </a:r>
            <a:endParaRPr lang="en-US" dirty="0"/>
          </a:p>
        </p:txBody>
      </p:sp>
      <p:sp>
        <p:nvSpPr>
          <p:cNvPr id="6" name="TextBox 5">
            <a:extLst>
              <a:ext uri="{FF2B5EF4-FFF2-40B4-BE49-F238E27FC236}">
                <a16:creationId xmlns:a16="http://schemas.microsoft.com/office/drawing/2014/main" id="{07751375-A219-C5CC-5585-A6AFE60AC6E4}"/>
              </a:ext>
            </a:extLst>
          </p:cNvPr>
          <p:cNvSpPr txBox="1"/>
          <p:nvPr/>
        </p:nvSpPr>
        <p:spPr>
          <a:xfrm>
            <a:off x="573207" y="3300951"/>
            <a:ext cx="2875499" cy="1692771"/>
          </a:xfrm>
          <a:prstGeom prst="rect">
            <a:avLst/>
          </a:prstGeom>
          <a:noFill/>
        </p:spPr>
        <p:txBody>
          <a:bodyPr wrap="square">
            <a:spAutoFit/>
          </a:bodyPr>
          <a:lstStyle/>
          <a:p>
            <a:r>
              <a:rPr lang="en-US" sz="2600" dirty="0"/>
              <a:t>Visual surveys for ants on noni – ants are attracted to the sugar </a:t>
            </a:r>
            <a:endParaRPr lang="en-NZ" dirty="0"/>
          </a:p>
        </p:txBody>
      </p:sp>
      <p:sp>
        <p:nvSpPr>
          <p:cNvPr id="8" name="Title 7">
            <a:extLst>
              <a:ext uri="{FF2B5EF4-FFF2-40B4-BE49-F238E27FC236}">
                <a16:creationId xmlns:a16="http://schemas.microsoft.com/office/drawing/2014/main" id="{C672EC27-7629-B55A-0824-02DA03A5A90E}"/>
              </a:ext>
            </a:extLst>
          </p:cNvPr>
          <p:cNvSpPr>
            <a:spLocks noGrp="1"/>
          </p:cNvSpPr>
          <p:nvPr>
            <p:ph type="title"/>
          </p:nvPr>
        </p:nvSpPr>
        <p:spPr/>
        <p:txBody>
          <a:bodyPr/>
          <a:lstStyle/>
          <a:p>
            <a:r>
              <a:rPr lang="en-NZ" dirty="0"/>
              <a:t>Survey types - Threats assessment (5)</a:t>
            </a:r>
          </a:p>
        </p:txBody>
      </p:sp>
      <p:sp>
        <p:nvSpPr>
          <p:cNvPr id="4" name="TextBox 3">
            <a:extLst>
              <a:ext uri="{FF2B5EF4-FFF2-40B4-BE49-F238E27FC236}">
                <a16:creationId xmlns:a16="http://schemas.microsoft.com/office/drawing/2014/main" id="{AFBDFB88-B20A-91DD-34C4-7A50C0F35B97}"/>
              </a:ext>
            </a:extLst>
          </p:cNvPr>
          <p:cNvSpPr txBox="1"/>
          <p:nvPr/>
        </p:nvSpPr>
        <p:spPr>
          <a:xfrm>
            <a:off x="315258" y="5683268"/>
            <a:ext cx="2617170" cy="830997"/>
          </a:xfrm>
          <a:prstGeom prst="rect">
            <a:avLst/>
          </a:prstGeom>
          <a:noFill/>
        </p:spPr>
        <p:txBody>
          <a:bodyPr wrap="square">
            <a:spAutoFit/>
          </a:bodyPr>
          <a:lstStyle/>
          <a:p>
            <a:r>
              <a:rPr lang="en-US" sz="2400" dirty="0"/>
              <a:t>* Surveillance = watching out for</a:t>
            </a:r>
          </a:p>
        </p:txBody>
      </p:sp>
    </p:spTree>
    <p:extLst>
      <p:ext uri="{BB962C8B-B14F-4D97-AF65-F5344CB8AC3E}">
        <p14:creationId xmlns:p14="http://schemas.microsoft.com/office/powerpoint/2010/main" val="27951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0930-0B0F-DFCA-A161-C83E4BED3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A487A-ECDF-CB49-A2ED-AA92B3C5F025}"/>
              </a:ext>
            </a:extLst>
          </p:cNvPr>
          <p:cNvSpPr>
            <a:spLocks noGrp="1"/>
          </p:cNvSpPr>
          <p:nvPr>
            <p:ph type="title"/>
          </p:nvPr>
        </p:nvSpPr>
        <p:spPr/>
        <p:txBody>
          <a:bodyPr>
            <a:normAutofit/>
          </a:bodyPr>
          <a:lstStyle/>
          <a:p>
            <a:r>
              <a:rPr lang="en-US" dirty="0"/>
              <a:t>Survey types - Threats assessment (6) </a:t>
            </a:r>
            <a:endParaRPr lang="en-NZ" dirty="0"/>
          </a:p>
        </p:txBody>
      </p:sp>
      <p:sp>
        <p:nvSpPr>
          <p:cNvPr id="3" name="Content Placeholder 2">
            <a:extLst>
              <a:ext uri="{FF2B5EF4-FFF2-40B4-BE49-F238E27FC236}">
                <a16:creationId xmlns:a16="http://schemas.microsoft.com/office/drawing/2014/main" id="{170C83EE-966E-15E6-A92E-5DE7E8E8CD49}"/>
              </a:ext>
            </a:extLst>
          </p:cNvPr>
          <p:cNvSpPr>
            <a:spLocks noGrp="1"/>
          </p:cNvSpPr>
          <p:nvPr>
            <p:ph idx="1"/>
          </p:nvPr>
        </p:nvSpPr>
        <p:spPr>
          <a:xfrm>
            <a:off x="577970" y="1086928"/>
            <a:ext cx="8292908" cy="5020878"/>
          </a:xfrm>
        </p:spPr>
        <p:txBody>
          <a:bodyPr>
            <a:normAutofit/>
          </a:bodyPr>
          <a:lstStyle/>
          <a:p>
            <a:r>
              <a:rPr lang="en-US" dirty="0"/>
              <a:t>Invasives sign: Catastrophic predation</a:t>
            </a:r>
          </a:p>
          <a:p>
            <a:pPr marL="0" indent="0">
              <a:buNone/>
            </a:pPr>
            <a:r>
              <a:rPr lang="en-US" dirty="0"/>
              <a:t>     </a:t>
            </a:r>
            <a:endParaRPr lang="en-NZ" dirty="0"/>
          </a:p>
        </p:txBody>
      </p:sp>
      <p:pic>
        <p:nvPicPr>
          <p:cNvPr id="8" name="Picture 7" descr="21 Poaching cache at Isles Lagoon">
            <a:extLst>
              <a:ext uri="{FF2B5EF4-FFF2-40B4-BE49-F238E27FC236}">
                <a16:creationId xmlns:a16="http://schemas.microsoft.com/office/drawing/2014/main" id="{A7E61380-79AF-2F48-3DA4-ED4F49A07DD8}"/>
              </a:ext>
            </a:extLst>
          </p:cNvPr>
          <p:cNvPicPr/>
          <p:nvPr/>
        </p:nvPicPr>
        <p:blipFill>
          <a:blip r:embed="rId3" cstate="print"/>
          <a:srcRect/>
          <a:stretch>
            <a:fillRect/>
          </a:stretch>
        </p:blipFill>
        <p:spPr bwMode="auto">
          <a:xfrm>
            <a:off x="1923310" y="1836003"/>
            <a:ext cx="7220690" cy="5021997"/>
          </a:xfrm>
          <a:prstGeom prst="rect">
            <a:avLst/>
          </a:prstGeom>
          <a:noFill/>
          <a:ln w="9525">
            <a:noFill/>
            <a:miter lim="800000"/>
            <a:headEnd/>
            <a:tailEnd/>
          </a:ln>
          <a:effectLst/>
        </p:spPr>
      </p:pic>
      <p:pic>
        <p:nvPicPr>
          <p:cNvPr id="10" name="Picture 9">
            <a:extLst>
              <a:ext uri="{FF2B5EF4-FFF2-40B4-BE49-F238E27FC236}">
                <a16:creationId xmlns:a16="http://schemas.microsoft.com/office/drawing/2014/main" id="{897275DE-542D-1C89-EC77-29916AF393F4}"/>
              </a:ext>
            </a:extLst>
          </p:cNvPr>
          <p:cNvPicPr>
            <a:picLocks noChangeAspect="1"/>
          </p:cNvPicPr>
          <p:nvPr/>
        </p:nvPicPr>
        <p:blipFill>
          <a:blip r:embed="rId4"/>
          <a:stretch>
            <a:fillRect/>
          </a:stretch>
        </p:blipFill>
        <p:spPr>
          <a:xfrm>
            <a:off x="139701" y="3896171"/>
            <a:ext cx="4213411" cy="2804786"/>
          </a:xfrm>
          <a:prstGeom prst="rect">
            <a:avLst/>
          </a:prstGeom>
        </p:spPr>
      </p:pic>
    </p:spTree>
    <p:extLst>
      <p:ext uri="{BB962C8B-B14F-4D97-AF65-F5344CB8AC3E}">
        <p14:creationId xmlns:p14="http://schemas.microsoft.com/office/powerpoint/2010/main" val="310733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D780-9BC7-5A74-4901-BEF65030FF65}"/>
              </a:ext>
            </a:extLst>
          </p:cNvPr>
          <p:cNvSpPr>
            <a:spLocks noGrp="1"/>
          </p:cNvSpPr>
          <p:nvPr>
            <p:ph type="title"/>
          </p:nvPr>
        </p:nvSpPr>
        <p:spPr/>
        <p:txBody>
          <a:bodyPr/>
          <a:lstStyle/>
          <a:p>
            <a:r>
              <a:rPr lang="en-NZ" dirty="0"/>
              <a:t>Threats assessment matrix</a:t>
            </a:r>
          </a:p>
        </p:txBody>
      </p:sp>
      <p:sp>
        <p:nvSpPr>
          <p:cNvPr id="3" name="Content Placeholder 2">
            <a:extLst>
              <a:ext uri="{FF2B5EF4-FFF2-40B4-BE49-F238E27FC236}">
                <a16:creationId xmlns:a16="http://schemas.microsoft.com/office/drawing/2014/main" id="{1E9C903D-1624-69FC-48AC-87F8A3FB5F4C}"/>
              </a:ext>
            </a:extLst>
          </p:cNvPr>
          <p:cNvSpPr>
            <a:spLocks noGrp="1"/>
          </p:cNvSpPr>
          <p:nvPr>
            <p:ph idx="1"/>
          </p:nvPr>
        </p:nvSpPr>
        <p:spPr>
          <a:xfrm>
            <a:off x="577969" y="1171635"/>
            <a:ext cx="8350370" cy="4874178"/>
          </a:xfrm>
        </p:spPr>
        <p:txBody>
          <a:bodyPr/>
          <a:lstStyle/>
          <a:p>
            <a:r>
              <a:rPr lang="en-NZ" dirty="0"/>
              <a:t>Example of rapid assessment of mammal impacts on different animals in the Phoenix Islands 2006</a:t>
            </a:r>
          </a:p>
          <a:p>
            <a:endParaRPr lang="en-NZ" dirty="0"/>
          </a:p>
        </p:txBody>
      </p:sp>
      <p:graphicFrame>
        <p:nvGraphicFramePr>
          <p:cNvPr id="6" name="Table 5">
            <a:extLst>
              <a:ext uri="{FF2B5EF4-FFF2-40B4-BE49-F238E27FC236}">
                <a16:creationId xmlns:a16="http://schemas.microsoft.com/office/drawing/2014/main" id="{CF7AE662-A8CB-0A58-BD62-75588B3F094A}"/>
              </a:ext>
            </a:extLst>
          </p:cNvPr>
          <p:cNvGraphicFramePr>
            <a:graphicFrameLocks noGrp="1"/>
          </p:cNvGraphicFramePr>
          <p:nvPr>
            <p:extLst>
              <p:ext uri="{D42A27DB-BD31-4B8C-83A1-F6EECF244321}">
                <p14:modId xmlns:p14="http://schemas.microsoft.com/office/powerpoint/2010/main" val="1775448645"/>
              </p:ext>
            </p:extLst>
          </p:nvPr>
        </p:nvGraphicFramePr>
        <p:xfrm>
          <a:off x="1075765" y="2151529"/>
          <a:ext cx="7243485" cy="3658953"/>
        </p:xfrm>
        <a:graphic>
          <a:graphicData uri="http://schemas.openxmlformats.org/drawingml/2006/table">
            <a:tbl>
              <a:tblPr firstRow="1" bandRow="1">
                <a:tableStyleId>{5DA37D80-6434-44D0-A028-1B22A696006F}</a:tableStyleId>
              </a:tblPr>
              <a:tblGrid>
                <a:gridCol w="1448697">
                  <a:extLst>
                    <a:ext uri="{9D8B030D-6E8A-4147-A177-3AD203B41FA5}">
                      <a16:colId xmlns:a16="http://schemas.microsoft.com/office/drawing/2014/main" val="3196929207"/>
                    </a:ext>
                  </a:extLst>
                </a:gridCol>
                <a:gridCol w="1448697">
                  <a:extLst>
                    <a:ext uri="{9D8B030D-6E8A-4147-A177-3AD203B41FA5}">
                      <a16:colId xmlns:a16="http://schemas.microsoft.com/office/drawing/2014/main" val="271089213"/>
                    </a:ext>
                  </a:extLst>
                </a:gridCol>
                <a:gridCol w="1441523">
                  <a:extLst>
                    <a:ext uri="{9D8B030D-6E8A-4147-A177-3AD203B41FA5}">
                      <a16:colId xmlns:a16="http://schemas.microsoft.com/office/drawing/2014/main" val="169385741"/>
                    </a:ext>
                  </a:extLst>
                </a:gridCol>
                <a:gridCol w="1455871">
                  <a:extLst>
                    <a:ext uri="{9D8B030D-6E8A-4147-A177-3AD203B41FA5}">
                      <a16:colId xmlns:a16="http://schemas.microsoft.com/office/drawing/2014/main" val="4116580123"/>
                    </a:ext>
                  </a:extLst>
                </a:gridCol>
                <a:gridCol w="1448697">
                  <a:extLst>
                    <a:ext uri="{9D8B030D-6E8A-4147-A177-3AD203B41FA5}">
                      <a16:colId xmlns:a16="http://schemas.microsoft.com/office/drawing/2014/main" val="2856842069"/>
                    </a:ext>
                  </a:extLst>
                </a:gridCol>
              </a:tblGrid>
              <a:tr h="591671">
                <a:tc>
                  <a:txBody>
                    <a:bodyPr/>
                    <a:lstStyle/>
                    <a:p>
                      <a:endParaRPr lang="en-AU" dirty="0"/>
                    </a:p>
                  </a:txBody>
                  <a:tcPr/>
                </a:tc>
                <a:tc>
                  <a:txBody>
                    <a:bodyPr/>
                    <a:lstStyle/>
                    <a:p>
                      <a:r>
                        <a:rPr lang="en-AU" dirty="0"/>
                        <a:t>Rabbit </a:t>
                      </a:r>
                    </a:p>
                  </a:txBody>
                  <a:tcPr/>
                </a:tc>
                <a:tc>
                  <a:txBody>
                    <a:bodyPr/>
                    <a:lstStyle/>
                    <a:p>
                      <a:r>
                        <a:rPr lang="en-AU" dirty="0"/>
                        <a:t>Pacific Rat</a:t>
                      </a:r>
                    </a:p>
                  </a:txBody>
                  <a:tcPr/>
                </a:tc>
                <a:tc>
                  <a:txBody>
                    <a:bodyPr/>
                    <a:lstStyle/>
                    <a:p>
                      <a:r>
                        <a:rPr lang="en-AU" dirty="0"/>
                        <a:t>Asian Rat</a:t>
                      </a:r>
                    </a:p>
                  </a:txBody>
                  <a:tcPr/>
                </a:tc>
                <a:tc>
                  <a:txBody>
                    <a:bodyPr/>
                    <a:lstStyle/>
                    <a:p>
                      <a:r>
                        <a:rPr lang="en-AU" dirty="0"/>
                        <a:t>Feral Cat</a:t>
                      </a:r>
                    </a:p>
                  </a:txBody>
                  <a:tcPr/>
                </a:tc>
                <a:extLst>
                  <a:ext uri="{0D108BD9-81ED-4DB2-BD59-A6C34878D82A}">
                    <a16:rowId xmlns:a16="http://schemas.microsoft.com/office/drawing/2014/main" val="1108355005"/>
                  </a:ext>
                </a:extLst>
              </a:tr>
              <a:tr h="973571">
                <a:tc>
                  <a:txBody>
                    <a:bodyPr/>
                    <a:lstStyle/>
                    <a:p>
                      <a:r>
                        <a:rPr lang="en-AU" dirty="0"/>
                        <a:t>Low-moderate</a:t>
                      </a:r>
                    </a:p>
                  </a:txBody>
                  <a:tcPr/>
                </a:tc>
                <a:tc>
                  <a:txBody>
                    <a:bodyPr/>
                    <a:lstStyle/>
                    <a:p>
                      <a:r>
                        <a:rPr lang="en-AU" dirty="0"/>
                        <a:t>Most species indirectly via ecosystem impact </a:t>
                      </a:r>
                    </a:p>
                  </a:txBody>
                  <a:tcPr/>
                </a:tc>
                <a:tc>
                  <a:txBody>
                    <a:bodyPr/>
                    <a:lstStyle/>
                    <a:p>
                      <a:r>
                        <a:rPr lang="en-AU" dirty="0"/>
                        <a:t>Most species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dirty="0"/>
                        <a:t>Boobies, frigatebirds</a:t>
                      </a:r>
                    </a:p>
                    <a:p>
                      <a:endParaRPr lang="en-AU" dirty="0"/>
                    </a:p>
                  </a:txBody>
                  <a:tcPr/>
                </a:tc>
                <a:tc>
                  <a:txBody>
                    <a:bodyPr/>
                    <a:lstStyle/>
                    <a:p>
                      <a:r>
                        <a:rPr lang="en-AU" dirty="0"/>
                        <a:t>Some tree-nesters</a:t>
                      </a:r>
                    </a:p>
                  </a:txBody>
                  <a:tcPr/>
                </a:tc>
                <a:extLst>
                  <a:ext uri="{0D108BD9-81ED-4DB2-BD59-A6C34878D82A}">
                    <a16:rowId xmlns:a16="http://schemas.microsoft.com/office/drawing/2014/main" val="4095768875"/>
                  </a:ext>
                </a:extLst>
              </a:tr>
              <a:tr h="973571">
                <a:tc>
                  <a:txBody>
                    <a:bodyPr/>
                    <a:lstStyle/>
                    <a:p>
                      <a:r>
                        <a:rPr lang="en-AU" dirty="0"/>
                        <a:t>Serious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dirty="0"/>
                        <a:t>6 species shearwaters and petrels, blue noddy</a:t>
                      </a:r>
                    </a:p>
                    <a:p>
                      <a:endParaRPr lang="en-AU" dirty="0"/>
                    </a:p>
                  </a:txBody>
                  <a:tcPr/>
                </a:tc>
                <a:tc>
                  <a:txBody>
                    <a:bodyPr/>
                    <a:lstStyle/>
                    <a:p>
                      <a:r>
                        <a:rPr lang="en-AU" dirty="0"/>
                        <a:t>All shearwaters, petrels, terns</a:t>
                      </a:r>
                    </a:p>
                  </a:txBody>
                  <a:tcPr/>
                </a:tc>
                <a:tc>
                  <a:txBody>
                    <a:bodyPr/>
                    <a:lstStyle/>
                    <a:p>
                      <a:r>
                        <a:rPr lang="en-AU" dirty="0"/>
                        <a:t>Tropicbirds, noddies</a:t>
                      </a:r>
                    </a:p>
                  </a:txBody>
                  <a:tcPr/>
                </a:tc>
                <a:tc>
                  <a:txBody>
                    <a:bodyPr/>
                    <a:lstStyle/>
                    <a:p>
                      <a:r>
                        <a:rPr lang="en-AU" dirty="0"/>
                        <a:t>Boobies and frigatebirds</a:t>
                      </a:r>
                    </a:p>
                  </a:txBody>
                  <a:tcPr/>
                </a:tc>
                <a:extLst>
                  <a:ext uri="{0D108BD9-81ED-4DB2-BD59-A6C34878D82A}">
                    <a16:rowId xmlns:a16="http://schemas.microsoft.com/office/drawing/2014/main" val="3705073891"/>
                  </a:ext>
                </a:extLst>
              </a:tr>
              <a:tr h="973571">
                <a:tc>
                  <a:txBody>
                    <a:bodyPr/>
                    <a:lstStyle/>
                    <a:p>
                      <a:r>
                        <a:rPr lang="en-AU" dirty="0"/>
                        <a:t>Catastrophic</a:t>
                      </a:r>
                    </a:p>
                  </a:txBody>
                  <a:tcPr/>
                </a:tc>
                <a:tc>
                  <a:txBody>
                    <a:bodyPr/>
                    <a:lstStyle/>
                    <a:p>
                      <a:endParaRPr lang="en-AU" dirty="0"/>
                    </a:p>
                  </a:txBody>
                  <a:tcPr/>
                </a:tc>
                <a:tc>
                  <a:txBody>
                    <a:bodyPr/>
                    <a:lstStyle/>
                    <a:p>
                      <a:r>
                        <a:rPr lang="en-AU" dirty="0"/>
                        <a:t>Storm-petrel, blue noddy</a:t>
                      </a:r>
                    </a:p>
                  </a:txBody>
                  <a:tcPr>
                    <a:solidFill>
                      <a:srgbClr val="FFFF00">
                        <a:alpha val="20000"/>
                      </a:srgbClr>
                    </a:solidFill>
                  </a:tcPr>
                </a:tc>
                <a:tc>
                  <a:txBody>
                    <a:bodyPr/>
                    <a:lstStyle/>
                    <a:p>
                      <a:r>
                        <a:rPr lang="en-AU" dirty="0"/>
                        <a:t>Storm-petrels, shearwaters. petrels, terns</a:t>
                      </a:r>
                    </a:p>
                  </a:txBody>
                  <a:tcPr>
                    <a:solidFill>
                      <a:srgbClr val="FFFF00">
                        <a:alpha val="20000"/>
                      </a:srgbClr>
                    </a:solidFill>
                  </a:tcPr>
                </a:tc>
                <a:tc>
                  <a:txBody>
                    <a:bodyPr/>
                    <a:lstStyle/>
                    <a:p>
                      <a:r>
                        <a:rPr lang="en-AU" dirty="0"/>
                        <a:t>All terns, petrels, storm-petrels, shearwaters  </a:t>
                      </a:r>
                    </a:p>
                  </a:txBody>
                  <a:tcPr>
                    <a:solidFill>
                      <a:srgbClr val="FFFF00">
                        <a:alpha val="20000"/>
                      </a:srgbClr>
                    </a:solidFill>
                  </a:tcPr>
                </a:tc>
                <a:extLst>
                  <a:ext uri="{0D108BD9-81ED-4DB2-BD59-A6C34878D82A}">
                    <a16:rowId xmlns:a16="http://schemas.microsoft.com/office/drawing/2014/main" val="3813487141"/>
                  </a:ext>
                </a:extLst>
              </a:tr>
            </a:tbl>
          </a:graphicData>
        </a:graphic>
      </p:graphicFrame>
    </p:spTree>
    <p:extLst>
      <p:ext uri="{BB962C8B-B14F-4D97-AF65-F5344CB8AC3E}">
        <p14:creationId xmlns:p14="http://schemas.microsoft.com/office/powerpoint/2010/main" val="365555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859E3-63A5-6BEA-D4E1-96A613880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B0732-DDAA-07EF-C0F0-1117D5CB6B25}"/>
              </a:ext>
            </a:extLst>
          </p:cNvPr>
          <p:cNvSpPr>
            <a:spLocks noGrp="1"/>
          </p:cNvSpPr>
          <p:nvPr>
            <p:ph type="title"/>
          </p:nvPr>
        </p:nvSpPr>
        <p:spPr/>
        <p:txBody>
          <a:bodyPr/>
          <a:lstStyle/>
          <a:p>
            <a:r>
              <a:rPr lang="en-NZ" dirty="0"/>
              <a:t>Threats assessment matrix</a:t>
            </a:r>
          </a:p>
        </p:txBody>
      </p:sp>
      <p:sp>
        <p:nvSpPr>
          <p:cNvPr id="3" name="Content Placeholder 2">
            <a:extLst>
              <a:ext uri="{FF2B5EF4-FFF2-40B4-BE49-F238E27FC236}">
                <a16:creationId xmlns:a16="http://schemas.microsoft.com/office/drawing/2014/main" id="{E70E8421-3B35-D1E3-4A4D-BDF5ABB0EFBD}"/>
              </a:ext>
            </a:extLst>
          </p:cNvPr>
          <p:cNvSpPr>
            <a:spLocks noGrp="1"/>
          </p:cNvSpPr>
          <p:nvPr>
            <p:ph idx="1"/>
          </p:nvPr>
        </p:nvSpPr>
        <p:spPr>
          <a:xfrm>
            <a:off x="577969" y="1171635"/>
            <a:ext cx="8350370" cy="4874178"/>
          </a:xfrm>
        </p:spPr>
        <p:txBody>
          <a:bodyPr/>
          <a:lstStyle/>
          <a:p>
            <a:r>
              <a:rPr lang="en-NZ" dirty="0"/>
              <a:t>Example of direct and indirect impacts</a:t>
            </a:r>
          </a:p>
        </p:txBody>
      </p:sp>
      <p:pic>
        <p:nvPicPr>
          <p:cNvPr id="5" name="Picture 2">
            <a:extLst>
              <a:ext uri="{FF2B5EF4-FFF2-40B4-BE49-F238E27FC236}">
                <a16:creationId xmlns:a16="http://schemas.microsoft.com/office/drawing/2014/main" id="{27C4E3BC-79C3-12DC-29B4-BF7F82E065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112" y="2078206"/>
            <a:ext cx="5741488" cy="4313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780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F601F-501F-4CC4-FACB-6B8FF6B08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F92F1-3226-2570-4157-F69EF17F5FBE}"/>
              </a:ext>
            </a:extLst>
          </p:cNvPr>
          <p:cNvSpPr>
            <a:spLocks noGrp="1"/>
          </p:cNvSpPr>
          <p:nvPr>
            <p:ph type="title"/>
          </p:nvPr>
        </p:nvSpPr>
        <p:spPr/>
        <p:txBody>
          <a:bodyPr/>
          <a:lstStyle/>
          <a:p>
            <a:r>
              <a:rPr lang="en-NZ" dirty="0"/>
              <a:t>Shore-based surveys (fly-ons/fly-offs)</a:t>
            </a:r>
          </a:p>
        </p:txBody>
      </p:sp>
      <p:sp>
        <p:nvSpPr>
          <p:cNvPr id="3" name="Content Placeholder 2">
            <a:extLst>
              <a:ext uri="{FF2B5EF4-FFF2-40B4-BE49-F238E27FC236}">
                <a16:creationId xmlns:a16="http://schemas.microsoft.com/office/drawing/2014/main" id="{6A461FA8-033A-DEFE-9788-BC2037152FE5}"/>
              </a:ext>
            </a:extLst>
          </p:cNvPr>
          <p:cNvSpPr>
            <a:spLocks noGrp="1"/>
          </p:cNvSpPr>
          <p:nvPr>
            <p:ph idx="1"/>
          </p:nvPr>
        </p:nvSpPr>
        <p:spPr/>
        <p:txBody>
          <a:bodyPr>
            <a:normAutofit lnSpcReduction="10000"/>
          </a:bodyPr>
          <a:lstStyle/>
          <a:p>
            <a:pPr marL="0" indent="0">
              <a:buNone/>
            </a:pPr>
            <a:r>
              <a:rPr lang="en-US" dirty="0"/>
              <a:t>Objective: Identify all seabird species and an index of numbers using an island. </a:t>
            </a:r>
          </a:p>
          <a:p>
            <a:r>
              <a:rPr lang="en-US" dirty="0"/>
              <a:t>Evening (and pre-sunrise) fly-ons/fly-offs are effective especially at small islands. Select downwind sites on island shore or on boat just offshore – most birds return to the island by flying into the wind</a:t>
            </a:r>
          </a:p>
          <a:p>
            <a:r>
              <a:rPr lang="en-US" dirty="0"/>
              <a:t>Observe ideally one hour before sunset to dark </a:t>
            </a:r>
          </a:p>
          <a:p>
            <a:r>
              <a:rPr lang="en-US" dirty="0"/>
              <a:t>Count/estimate all species within 150 m; count the least common ones e.g. Shearwaters, Frigatebirds, Boobies, Tropicbirds and estimate the terns and noddies</a:t>
            </a:r>
          </a:p>
        </p:txBody>
      </p:sp>
    </p:spTree>
    <p:extLst>
      <p:ext uri="{BB962C8B-B14F-4D97-AF65-F5344CB8AC3E}">
        <p14:creationId xmlns:p14="http://schemas.microsoft.com/office/powerpoint/2010/main" val="212488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2FC7C-DCE2-7BD3-B1EB-5E646D3CCA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FBC862-C7F0-29E9-9B61-5FEC69142BF2}"/>
              </a:ext>
            </a:extLst>
          </p:cNvPr>
          <p:cNvSpPr>
            <a:spLocks noGrp="1"/>
          </p:cNvSpPr>
          <p:nvPr>
            <p:ph idx="1"/>
          </p:nvPr>
        </p:nvSpPr>
        <p:spPr>
          <a:xfrm>
            <a:off x="577970" y="1511300"/>
            <a:ext cx="8464430" cy="4596506"/>
          </a:xfrm>
        </p:spPr>
        <p:txBody>
          <a:bodyPr>
            <a:normAutofit/>
          </a:bodyPr>
          <a:lstStyle/>
          <a:p>
            <a:r>
              <a:rPr lang="en-US" dirty="0"/>
              <a:t>For evening surveys “filter out” common species</a:t>
            </a:r>
          </a:p>
        </p:txBody>
      </p:sp>
      <p:pic>
        <p:nvPicPr>
          <p:cNvPr id="5" name="Picture 4">
            <a:extLst>
              <a:ext uri="{FF2B5EF4-FFF2-40B4-BE49-F238E27FC236}">
                <a16:creationId xmlns:a16="http://schemas.microsoft.com/office/drawing/2014/main" id="{F6B85EFB-CE95-4D94-1E0E-FBB199E75349}"/>
              </a:ext>
            </a:extLst>
          </p:cNvPr>
          <p:cNvPicPr>
            <a:picLocks noChangeAspect="1"/>
          </p:cNvPicPr>
          <p:nvPr/>
        </p:nvPicPr>
        <p:blipFill>
          <a:blip r:embed="rId3" cstate="print">
            <a:extLst>
              <a:ext uri="{28A0092B-C50C-407E-A947-70E740481C1C}">
                <a14:useLocalDpi xmlns:a14="http://schemas.microsoft.com/office/drawing/2010/main" val="0"/>
              </a:ext>
            </a:extLst>
          </a:blip>
          <a:srcRect b="15425"/>
          <a:stretch>
            <a:fillRect/>
          </a:stretch>
        </p:blipFill>
        <p:spPr>
          <a:xfrm>
            <a:off x="1800416" y="2786280"/>
            <a:ext cx="5905477" cy="3745898"/>
          </a:xfrm>
          <a:prstGeom prst="rect">
            <a:avLst/>
          </a:prstGeom>
        </p:spPr>
      </p:pic>
      <p:sp>
        <p:nvSpPr>
          <p:cNvPr id="9" name="Title 8">
            <a:extLst>
              <a:ext uri="{FF2B5EF4-FFF2-40B4-BE49-F238E27FC236}">
                <a16:creationId xmlns:a16="http://schemas.microsoft.com/office/drawing/2014/main" id="{2DD4C5B8-67DF-EEF5-A42F-F37BB1FD0942}"/>
              </a:ext>
            </a:extLst>
          </p:cNvPr>
          <p:cNvSpPr>
            <a:spLocks noGrp="1"/>
          </p:cNvSpPr>
          <p:nvPr>
            <p:ph type="title"/>
          </p:nvPr>
        </p:nvSpPr>
        <p:spPr/>
        <p:txBody>
          <a:bodyPr/>
          <a:lstStyle/>
          <a:p>
            <a:r>
              <a:rPr lang="en-US" dirty="0"/>
              <a:t>Survey types - Rapid assessment surveys</a:t>
            </a:r>
            <a:endParaRPr lang="en-NZ" dirty="0"/>
          </a:p>
        </p:txBody>
      </p:sp>
    </p:spTree>
    <p:extLst>
      <p:ext uri="{BB962C8B-B14F-4D97-AF65-F5344CB8AC3E}">
        <p14:creationId xmlns:p14="http://schemas.microsoft.com/office/powerpoint/2010/main" val="414873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FDD0F-D73C-4B74-14F2-AABAE238C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019B1-6FC3-64C2-6982-328159F8380B}"/>
              </a:ext>
            </a:extLst>
          </p:cNvPr>
          <p:cNvSpPr>
            <a:spLocks noGrp="1"/>
          </p:cNvSpPr>
          <p:nvPr>
            <p:ph type="title"/>
          </p:nvPr>
        </p:nvSpPr>
        <p:spPr/>
        <p:txBody>
          <a:bodyPr/>
          <a:lstStyle/>
          <a:p>
            <a:r>
              <a:rPr lang="en-NZ" dirty="0"/>
              <a:t>Pelagic Surveys from vessels</a:t>
            </a:r>
          </a:p>
        </p:txBody>
      </p:sp>
      <p:sp>
        <p:nvSpPr>
          <p:cNvPr id="3" name="Content Placeholder 2">
            <a:extLst>
              <a:ext uri="{FF2B5EF4-FFF2-40B4-BE49-F238E27FC236}">
                <a16:creationId xmlns:a16="http://schemas.microsoft.com/office/drawing/2014/main" id="{3C2811A6-AD2C-7421-B3D9-FB0A8F5A7310}"/>
              </a:ext>
            </a:extLst>
          </p:cNvPr>
          <p:cNvSpPr>
            <a:spLocks noGrp="1"/>
          </p:cNvSpPr>
          <p:nvPr>
            <p:ph idx="1"/>
          </p:nvPr>
        </p:nvSpPr>
        <p:spPr>
          <a:xfrm>
            <a:off x="577969" y="1171635"/>
            <a:ext cx="3803531" cy="4874178"/>
          </a:xfrm>
        </p:spPr>
        <p:txBody>
          <a:bodyPr>
            <a:normAutofit/>
          </a:bodyPr>
          <a:lstStyle/>
          <a:p>
            <a:pPr marL="0" indent="0">
              <a:buNone/>
            </a:pPr>
            <a:r>
              <a:rPr lang="en-NZ" dirty="0"/>
              <a:t>Objective: Identify seasonal use of Palau’s pelagic waters by all seabird species</a:t>
            </a:r>
          </a:p>
          <a:p>
            <a:r>
              <a:rPr lang="en-NZ" dirty="0"/>
              <a:t>One hour transects from viewing position</a:t>
            </a:r>
          </a:p>
          <a:p>
            <a:r>
              <a:rPr lang="en-NZ" dirty="0"/>
              <a:t>Seasonal coverage in the migration seasons</a:t>
            </a:r>
          </a:p>
        </p:txBody>
      </p:sp>
      <p:pic>
        <p:nvPicPr>
          <p:cNvPr id="5" name="Picture 4">
            <a:extLst>
              <a:ext uri="{FF2B5EF4-FFF2-40B4-BE49-F238E27FC236}">
                <a16:creationId xmlns:a16="http://schemas.microsoft.com/office/drawing/2014/main" id="{495CF9FF-6059-BF04-7A91-3D5ED5AD54D6}"/>
              </a:ext>
            </a:extLst>
          </p:cNvPr>
          <p:cNvPicPr>
            <a:picLocks noChangeAspect="1"/>
          </p:cNvPicPr>
          <p:nvPr/>
        </p:nvPicPr>
        <p:blipFill>
          <a:blip r:embed="rId3" cstate="print">
            <a:extLst>
              <a:ext uri="{28A0092B-C50C-407E-A947-70E740481C1C}">
                <a14:useLocalDpi xmlns:a14="http://schemas.microsoft.com/office/drawing/2010/main" val="0"/>
              </a:ext>
            </a:extLst>
          </a:blip>
          <a:srcRect r="11695"/>
          <a:stretch>
            <a:fillRect/>
          </a:stretch>
        </p:blipFill>
        <p:spPr>
          <a:xfrm>
            <a:off x="4572000" y="1833338"/>
            <a:ext cx="4363682" cy="3550771"/>
          </a:xfrm>
          <a:prstGeom prst="rect">
            <a:avLst/>
          </a:prstGeom>
        </p:spPr>
      </p:pic>
    </p:spTree>
    <p:extLst>
      <p:ext uri="{BB962C8B-B14F-4D97-AF65-F5344CB8AC3E}">
        <p14:creationId xmlns:p14="http://schemas.microsoft.com/office/powerpoint/2010/main" val="211231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3AEC-C37C-1F91-5F88-01C870CFC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4CFD8-3989-101E-B3BA-D65FFFE6F583}"/>
              </a:ext>
            </a:extLst>
          </p:cNvPr>
          <p:cNvSpPr>
            <a:spLocks noGrp="1"/>
          </p:cNvSpPr>
          <p:nvPr>
            <p:ph type="title"/>
          </p:nvPr>
        </p:nvSpPr>
        <p:spPr>
          <a:xfrm>
            <a:off x="333632" y="265176"/>
            <a:ext cx="8594708" cy="821752"/>
          </a:xfrm>
        </p:spPr>
        <p:txBody>
          <a:bodyPr>
            <a:normAutofit fontScale="90000"/>
          </a:bodyPr>
          <a:lstStyle/>
          <a:p>
            <a:r>
              <a:rPr lang="en-NZ" dirty="0"/>
              <a:t>Pelagic surveys from vessel - example of data sheet</a:t>
            </a:r>
            <a:br>
              <a:rPr lang="en-NZ" dirty="0"/>
            </a:br>
            <a:endParaRPr lang="en-NZ" dirty="0"/>
          </a:p>
        </p:txBody>
      </p:sp>
      <p:graphicFrame>
        <p:nvGraphicFramePr>
          <p:cNvPr id="4" name="Table 3">
            <a:extLst>
              <a:ext uri="{FF2B5EF4-FFF2-40B4-BE49-F238E27FC236}">
                <a16:creationId xmlns:a16="http://schemas.microsoft.com/office/drawing/2014/main" id="{1190F90F-E725-7EF0-3722-928AC5CF2420}"/>
              </a:ext>
            </a:extLst>
          </p:cNvPr>
          <p:cNvGraphicFramePr>
            <a:graphicFrameLocks noGrp="1"/>
          </p:cNvGraphicFramePr>
          <p:nvPr>
            <p:extLst>
              <p:ext uri="{D42A27DB-BD31-4B8C-83A1-F6EECF244321}">
                <p14:modId xmlns:p14="http://schemas.microsoft.com/office/powerpoint/2010/main" val="413112549"/>
              </p:ext>
            </p:extLst>
          </p:nvPr>
        </p:nvGraphicFramePr>
        <p:xfrm>
          <a:off x="215661" y="951470"/>
          <a:ext cx="7404342" cy="5806440"/>
        </p:xfrm>
        <a:graphic>
          <a:graphicData uri="http://schemas.openxmlformats.org/drawingml/2006/table">
            <a:tbl>
              <a:tblPr firstRow="1" bandRow="1">
                <a:tableStyleId>{5DA37D80-6434-44D0-A028-1B22A696006F}</a:tableStyleId>
              </a:tblPr>
              <a:tblGrid>
                <a:gridCol w="1708389">
                  <a:extLst>
                    <a:ext uri="{9D8B030D-6E8A-4147-A177-3AD203B41FA5}">
                      <a16:colId xmlns:a16="http://schemas.microsoft.com/office/drawing/2014/main" val="1694370762"/>
                    </a:ext>
                  </a:extLst>
                </a:gridCol>
                <a:gridCol w="1209675">
                  <a:extLst>
                    <a:ext uri="{9D8B030D-6E8A-4147-A177-3AD203B41FA5}">
                      <a16:colId xmlns:a16="http://schemas.microsoft.com/office/drawing/2014/main" val="4198674335"/>
                    </a:ext>
                  </a:extLst>
                </a:gridCol>
                <a:gridCol w="1066800">
                  <a:extLst>
                    <a:ext uri="{9D8B030D-6E8A-4147-A177-3AD203B41FA5}">
                      <a16:colId xmlns:a16="http://schemas.microsoft.com/office/drawing/2014/main" val="4029456289"/>
                    </a:ext>
                  </a:extLst>
                </a:gridCol>
                <a:gridCol w="1133475">
                  <a:extLst>
                    <a:ext uri="{9D8B030D-6E8A-4147-A177-3AD203B41FA5}">
                      <a16:colId xmlns:a16="http://schemas.microsoft.com/office/drawing/2014/main" val="1829323522"/>
                    </a:ext>
                  </a:extLst>
                </a:gridCol>
                <a:gridCol w="1133475">
                  <a:extLst>
                    <a:ext uri="{9D8B030D-6E8A-4147-A177-3AD203B41FA5}">
                      <a16:colId xmlns:a16="http://schemas.microsoft.com/office/drawing/2014/main" val="1267618352"/>
                    </a:ext>
                  </a:extLst>
                </a:gridCol>
                <a:gridCol w="1152528">
                  <a:extLst>
                    <a:ext uri="{9D8B030D-6E8A-4147-A177-3AD203B41FA5}">
                      <a16:colId xmlns:a16="http://schemas.microsoft.com/office/drawing/2014/main" val="1117950148"/>
                    </a:ext>
                  </a:extLst>
                </a:gridCol>
              </a:tblGrid>
              <a:tr h="405112">
                <a:tc gridSpan="2">
                  <a:txBody>
                    <a:bodyPr/>
                    <a:lstStyle/>
                    <a:p>
                      <a:r>
                        <a:rPr lang="en-AU" sz="1200" dirty="0"/>
                        <a:t>Route: x-y (and km)</a:t>
                      </a:r>
                    </a:p>
                  </a:txBody>
                  <a:tcPr/>
                </a:tc>
                <a:tc hMerge="1">
                  <a:txBody>
                    <a:bodyPr/>
                    <a:lstStyle/>
                    <a:p>
                      <a:endParaRPr lang="en-AU" dirty="0"/>
                    </a:p>
                  </a:txBody>
                  <a:tcPr/>
                </a:tc>
                <a:tc>
                  <a:txBody>
                    <a:bodyPr/>
                    <a:lstStyle/>
                    <a:p>
                      <a:r>
                        <a:rPr lang="en-AU" sz="1200" dirty="0"/>
                        <a:t>Weather:</a:t>
                      </a:r>
                    </a:p>
                    <a:p>
                      <a:r>
                        <a:rPr lang="en-AU" sz="1200" dirty="0"/>
                        <a:t>Clear, SE 20 km</a:t>
                      </a:r>
                    </a:p>
                  </a:txBody>
                  <a:tcPr/>
                </a:tc>
                <a:tc>
                  <a:txBody>
                    <a:bodyPr/>
                    <a:lstStyle/>
                    <a:p>
                      <a:r>
                        <a:rPr lang="en-AU" sz="1200" dirty="0"/>
                        <a:t>Date: x/y/z</a:t>
                      </a:r>
                    </a:p>
                    <a:p>
                      <a:r>
                        <a:rPr lang="en-AU" sz="1200" dirty="0"/>
                        <a:t>Time: 1040-1230</a:t>
                      </a:r>
                    </a:p>
                  </a:txBody>
                  <a:tcPr/>
                </a:tc>
                <a:tc>
                  <a:txBody>
                    <a:bodyPr/>
                    <a:lstStyle/>
                    <a:p>
                      <a:r>
                        <a:rPr lang="en-AU" sz="1200" dirty="0"/>
                        <a:t>Observer(s)</a:t>
                      </a:r>
                    </a:p>
                  </a:txBody>
                  <a:tcPr/>
                </a:tc>
                <a:tc>
                  <a:txBody>
                    <a:bodyPr/>
                    <a:lstStyle/>
                    <a:p>
                      <a:endParaRPr lang="en-AU" sz="1200" dirty="0"/>
                    </a:p>
                  </a:txBody>
                  <a:tcPr/>
                </a:tc>
                <a:extLst>
                  <a:ext uri="{0D108BD9-81ED-4DB2-BD59-A6C34878D82A}">
                    <a16:rowId xmlns:a16="http://schemas.microsoft.com/office/drawing/2014/main" val="691334172"/>
                  </a:ext>
                </a:extLst>
              </a:tr>
              <a:tr h="405112">
                <a:tc>
                  <a:txBody>
                    <a:bodyPr/>
                    <a:lstStyle/>
                    <a:p>
                      <a:r>
                        <a:rPr lang="en-AU" dirty="0"/>
                        <a:t>Species</a:t>
                      </a:r>
                    </a:p>
                  </a:txBody>
                  <a:tcPr/>
                </a:tc>
                <a:tc>
                  <a:txBody>
                    <a:bodyPr/>
                    <a:lstStyle/>
                    <a:p>
                      <a:r>
                        <a:rPr lang="en-AU" dirty="0"/>
                        <a:t>Hour 1</a:t>
                      </a:r>
                    </a:p>
                  </a:txBody>
                  <a:tcPr/>
                </a:tc>
                <a:tc>
                  <a:txBody>
                    <a:bodyPr/>
                    <a:lstStyle/>
                    <a:p>
                      <a:r>
                        <a:rPr lang="en-AU" dirty="0"/>
                        <a:t>Hour 2</a:t>
                      </a:r>
                    </a:p>
                  </a:txBody>
                  <a:tcPr/>
                </a:tc>
                <a:tc>
                  <a:txBody>
                    <a:bodyPr/>
                    <a:lstStyle/>
                    <a:p>
                      <a:r>
                        <a:rPr lang="en-AU" dirty="0"/>
                        <a:t>Hour 3</a:t>
                      </a:r>
                    </a:p>
                  </a:txBody>
                  <a:tcPr/>
                </a:tc>
                <a:tc>
                  <a:txBody>
                    <a:bodyPr/>
                    <a:lstStyle/>
                    <a:p>
                      <a:r>
                        <a:rPr lang="en-AU" dirty="0"/>
                        <a:t>Hour 4</a:t>
                      </a:r>
                    </a:p>
                  </a:txBody>
                  <a:tcPr/>
                </a:tc>
                <a:tc>
                  <a:txBody>
                    <a:bodyPr/>
                    <a:lstStyle/>
                    <a:p>
                      <a:r>
                        <a:rPr lang="en-AU" dirty="0"/>
                        <a:t>Total 1 hr 50 min</a:t>
                      </a:r>
                    </a:p>
                  </a:txBody>
                  <a:tcPr/>
                </a:tc>
                <a:extLst>
                  <a:ext uri="{0D108BD9-81ED-4DB2-BD59-A6C34878D82A}">
                    <a16:rowId xmlns:a16="http://schemas.microsoft.com/office/drawing/2014/main" val="418470041"/>
                  </a:ext>
                </a:extLst>
              </a:tr>
              <a:tr h="288000">
                <a:tc>
                  <a:txBody>
                    <a:bodyPr/>
                    <a:lstStyle/>
                    <a:p>
                      <a:r>
                        <a:rPr lang="en-AU" dirty="0"/>
                        <a:t>BB White Tern</a:t>
                      </a:r>
                    </a:p>
                  </a:txBody>
                  <a:tcPr/>
                </a:tc>
                <a:tc>
                  <a:txBody>
                    <a:bodyPr/>
                    <a:lstStyle/>
                    <a:p>
                      <a:r>
                        <a:rPr lang="en-AU" dirty="0"/>
                        <a:t>1, 2, 1</a:t>
                      </a:r>
                    </a:p>
                  </a:txBody>
                  <a:tcPr/>
                </a:tc>
                <a:tc>
                  <a:txBody>
                    <a:bodyPr/>
                    <a:lstStyle/>
                    <a:p>
                      <a:r>
                        <a:rPr lang="en-AU" dirty="0"/>
                        <a:t>2</a:t>
                      </a:r>
                    </a:p>
                  </a:txBody>
                  <a:tcPr/>
                </a:tc>
                <a:tc>
                  <a:txBody>
                    <a:bodyPr/>
                    <a:lstStyle/>
                    <a:p>
                      <a:endParaRPr lang="en-AU" dirty="0"/>
                    </a:p>
                  </a:txBody>
                  <a:tcPr/>
                </a:tc>
                <a:tc>
                  <a:txBody>
                    <a:bodyPr/>
                    <a:lstStyle/>
                    <a:p>
                      <a:endParaRPr lang="en-AU" dirty="0"/>
                    </a:p>
                  </a:txBody>
                  <a:tcPr/>
                </a:tc>
                <a:tc>
                  <a:txBody>
                    <a:bodyPr/>
                    <a:lstStyle/>
                    <a:p>
                      <a:r>
                        <a:rPr lang="en-AU" dirty="0"/>
                        <a:t>6</a:t>
                      </a:r>
                    </a:p>
                  </a:txBody>
                  <a:tcPr/>
                </a:tc>
                <a:extLst>
                  <a:ext uri="{0D108BD9-81ED-4DB2-BD59-A6C34878D82A}">
                    <a16:rowId xmlns:a16="http://schemas.microsoft.com/office/drawing/2014/main" val="2497492452"/>
                  </a:ext>
                </a:extLst>
              </a:tr>
              <a:tr h="288000">
                <a:tc>
                  <a:txBody>
                    <a:bodyPr/>
                    <a:lstStyle/>
                    <a:p>
                      <a:r>
                        <a:rPr lang="en-AU" dirty="0"/>
                        <a:t>Brown Noddy</a:t>
                      </a:r>
                    </a:p>
                  </a:txBody>
                  <a:tcPr/>
                </a:tc>
                <a:tc>
                  <a:txBody>
                    <a:bodyPr/>
                    <a:lstStyle/>
                    <a:p>
                      <a:r>
                        <a:rPr lang="en-AU" dirty="0"/>
                        <a:t>5, 2. 1</a:t>
                      </a:r>
                    </a:p>
                  </a:txBody>
                  <a:tcPr/>
                </a:tc>
                <a:tc>
                  <a:txBody>
                    <a:bodyPr/>
                    <a:lstStyle/>
                    <a:p>
                      <a:r>
                        <a:rPr lang="en-AU" dirty="0"/>
                        <a:t>2,1</a:t>
                      </a:r>
                    </a:p>
                  </a:txBody>
                  <a:tcPr/>
                </a:tc>
                <a:tc>
                  <a:txBody>
                    <a:bodyPr/>
                    <a:lstStyle/>
                    <a:p>
                      <a:endParaRPr lang="en-AU" dirty="0"/>
                    </a:p>
                  </a:txBody>
                  <a:tcPr/>
                </a:tc>
                <a:tc>
                  <a:txBody>
                    <a:bodyPr/>
                    <a:lstStyle/>
                    <a:p>
                      <a:endParaRPr lang="en-AU" dirty="0"/>
                    </a:p>
                  </a:txBody>
                  <a:tcPr/>
                </a:tc>
                <a:tc>
                  <a:txBody>
                    <a:bodyPr/>
                    <a:lstStyle/>
                    <a:p>
                      <a:r>
                        <a:rPr lang="en-AU" dirty="0"/>
                        <a:t>11</a:t>
                      </a:r>
                    </a:p>
                  </a:txBody>
                  <a:tcPr/>
                </a:tc>
                <a:extLst>
                  <a:ext uri="{0D108BD9-81ED-4DB2-BD59-A6C34878D82A}">
                    <a16:rowId xmlns:a16="http://schemas.microsoft.com/office/drawing/2014/main" val="2651620443"/>
                  </a:ext>
                </a:extLst>
              </a:tr>
              <a:tr h="288000">
                <a:tc>
                  <a:txBody>
                    <a:bodyPr/>
                    <a:lstStyle/>
                    <a:p>
                      <a:r>
                        <a:rPr lang="en-AU" dirty="0"/>
                        <a:t>Black Noddy</a:t>
                      </a:r>
                    </a:p>
                  </a:txBody>
                  <a:tcPr/>
                </a:tc>
                <a:tc>
                  <a:txBody>
                    <a:bodyPr/>
                    <a:lstStyle/>
                    <a:p>
                      <a:r>
                        <a:rPr lang="en-AU" dirty="0"/>
                        <a:t>4</a:t>
                      </a: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r>
                        <a:rPr lang="en-AU" dirty="0"/>
                        <a:t>4</a:t>
                      </a:r>
                    </a:p>
                  </a:txBody>
                  <a:tcPr/>
                </a:tc>
                <a:extLst>
                  <a:ext uri="{0D108BD9-81ED-4DB2-BD59-A6C34878D82A}">
                    <a16:rowId xmlns:a16="http://schemas.microsoft.com/office/drawing/2014/main" val="2214189580"/>
                  </a:ext>
                </a:extLst>
              </a:tr>
              <a:tr h="288000">
                <a:tc>
                  <a:txBody>
                    <a:bodyPr/>
                    <a:lstStyle/>
                    <a:p>
                      <a:r>
                        <a:rPr lang="en-AU" dirty="0"/>
                        <a:t>Gr Crested Tern</a:t>
                      </a: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04206782"/>
                  </a:ext>
                </a:extLst>
              </a:tr>
              <a:tr h="288000">
                <a:tc>
                  <a:txBody>
                    <a:bodyPr/>
                    <a:lstStyle/>
                    <a:p>
                      <a:r>
                        <a:rPr lang="en-AU" dirty="0"/>
                        <a:t>Bl-naped Tern</a:t>
                      </a: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2259449216"/>
                  </a:ext>
                </a:extLst>
              </a:tr>
              <a:tr h="288000">
                <a:tc>
                  <a:txBody>
                    <a:bodyPr/>
                    <a:lstStyle/>
                    <a:p>
                      <a:r>
                        <a:rPr lang="en-AU" dirty="0"/>
                        <a:t>Sooty Tern</a:t>
                      </a:r>
                    </a:p>
                  </a:txBody>
                  <a:tcPr/>
                </a:tc>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2936101381"/>
                  </a:ext>
                </a:extLst>
              </a:tr>
              <a:tr h="288000">
                <a:tc>
                  <a:txBody>
                    <a:bodyPr/>
                    <a:lstStyle/>
                    <a:p>
                      <a:r>
                        <a:rPr lang="en-AU" dirty="0"/>
                        <a:t>Bridled Tern</a:t>
                      </a:r>
                    </a:p>
                  </a:txBody>
                  <a:tcPr/>
                </a:tc>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866727331"/>
                  </a:ext>
                </a:extLst>
              </a:tr>
              <a:tr h="288000">
                <a:tc>
                  <a:txBody>
                    <a:bodyPr/>
                    <a:lstStyle/>
                    <a:p>
                      <a:r>
                        <a:rPr lang="en-AU" dirty="0"/>
                        <a:t>Tropical </a:t>
                      </a:r>
                      <a:r>
                        <a:rPr lang="en-AU" dirty="0" err="1"/>
                        <a:t>S’water</a:t>
                      </a:r>
                      <a:endParaRPr lang="en-AU" dirty="0"/>
                    </a:p>
                  </a:txBody>
                  <a:tcPr/>
                </a:tc>
                <a:tc>
                  <a:txBody>
                    <a:bodyPr/>
                    <a:lstStyle/>
                    <a:p>
                      <a:endParaRPr lang="en-AU" dirty="0"/>
                    </a:p>
                  </a:txBody>
                  <a:tcPr/>
                </a:tc>
                <a:tc>
                  <a:txBody>
                    <a:bodyPr/>
                    <a:lstStyle/>
                    <a:p>
                      <a:r>
                        <a:rPr lang="en-AU" dirty="0"/>
                        <a:t>1</a:t>
                      </a:r>
                    </a:p>
                  </a:txBody>
                  <a:tcPr/>
                </a:tc>
                <a:tc>
                  <a:txBody>
                    <a:bodyPr/>
                    <a:lstStyle/>
                    <a:p>
                      <a:endParaRPr lang="en-AU" dirty="0"/>
                    </a:p>
                  </a:txBody>
                  <a:tcPr/>
                </a:tc>
                <a:tc>
                  <a:txBody>
                    <a:bodyPr/>
                    <a:lstStyle/>
                    <a:p>
                      <a:endParaRPr lang="en-AU" dirty="0"/>
                    </a:p>
                  </a:txBody>
                  <a:tcPr/>
                </a:tc>
                <a:tc>
                  <a:txBody>
                    <a:bodyPr/>
                    <a:lstStyle/>
                    <a:p>
                      <a:r>
                        <a:rPr lang="en-AU" dirty="0"/>
                        <a:t>1</a:t>
                      </a:r>
                    </a:p>
                  </a:txBody>
                  <a:tcPr/>
                </a:tc>
                <a:extLst>
                  <a:ext uri="{0D108BD9-81ED-4DB2-BD59-A6C34878D82A}">
                    <a16:rowId xmlns:a16="http://schemas.microsoft.com/office/drawing/2014/main" val="458663263"/>
                  </a:ext>
                </a:extLst>
              </a:tr>
              <a:tr h="288000">
                <a:tc>
                  <a:txBody>
                    <a:bodyPr/>
                    <a:lstStyle/>
                    <a:p>
                      <a:r>
                        <a:rPr lang="en-AU" dirty="0"/>
                        <a:t>Great Frigatebird</a:t>
                      </a:r>
                    </a:p>
                  </a:txBody>
                  <a:tcPr/>
                </a:tc>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550338726"/>
                  </a:ext>
                </a:extLst>
              </a:tr>
              <a:tr h="288000">
                <a:tc>
                  <a:txBody>
                    <a:bodyPr/>
                    <a:lstStyle/>
                    <a:p>
                      <a:r>
                        <a:rPr lang="en-AU" dirty="0"/>
                        <a:t>Lesser Frigatebird</a:t>
                      </a:r>
                    </a:p>
                  </a:txBody>
                  <a:tcPr/>
                </a:tc>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2297212489"/>
                  </a:ext>
                </a:extLst>
              </a:tr>
              <a:tr h="288000">
                <a:tc>
                  <a:txBody>
                    <a:bodyPr/>
                    <a:lstStyle/>
                    <a:p>
                      <a:r>
                        <a:rPr lang="en-AU" dirty="0"/>
                        <a:t>Brown Booby</a:t>
                      </a:r>
                    </a:p>
                  </a:txBody>
                  <a:tcPr/>
                </a:tc>
                <a:tc>
                  <a:txBody>
                    <a:bodyPr/>
                    <a:lstStyle/>
                    <a:p>
                      <a:r>
                        <a:rPr lang="en-AU" dirty="0"/>
                        <a:t>1</a:t>
                      </a: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r>
                        <a:rPr lang="en-AU" dirty="0"/>
                        <a:t>1</a:t>
                      </a:r>
                    </a:p>
                  </a:txBody>
                  <a:tcPr/>
                </a:tc>
                <a:extLst>
                  <a:ext uri="{0D108BD9-81ED-4DB2-BD59-A6C34878D82A}">
                    <a16:rowId xmlns:a16="http://schemas.microsoft.com/office/drawing/2014/main" val="338285406"/>
                  </a:ext>
                </a:extLst>
              </a:tr>
              <a:tr h="288000">
                <a:tc>
                  <a:txBody>
                    <a:bodyPr/>
                    <a:lstStyle/>
                    <a:p>
                      <a:r>
                        <a:rPr lang="en-AU" dirty="0"/>
                        <a:t>RF Booby</a:t>
                      </a:r>
                    </a:p>
                  </a:txBody>
                  <a:tcPr/>
                </a:tc>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510326743"/>
                  </a:ext>
                </a:extLst>
              </a:tr>
              <a:tr h="288000">
                <a:tc>
                  <a:txBody>
                    <a:bodyPr/>
                    <a:lstStyle/>
                    <a:p>
                      <a:r>
                        <a:rPr lang="en-AU" dirty="0"/>
                        <a:t>White-t Tropicbird</a:t>
                      </a:r>
                    </a:p>
                  </a:txBody>
                  <a:tcPr/>
                </a:tc>
                <a:tc>
                  <a:txBody>
                    <a:bodyPr/>
                    <a:lstStyle/>
                    <a:p>
                      <a:endParaRPr lang="en-AU" dirty="0"/>
                    </a:p>
                  </a:txBody>
                  <a:tcPr/>
                </a:tc>
                <a:tc>
                  <a:txBody>
                    <a:bodyPr/>
                    <a:lstStyle/>
                    <a:p>
                      <a:endParaRPr lang="en-AU"/>
                    </a:p>
                  </a:txBody>
                  <a:tcPr/>
                </a:tc>
                <a:tc>
                  <a:txBody>
                    <a:bodyPr/>
                    <a:lstStyle/>
                    <a:p>
                      <a:endParaRPr lang="en-AU"/>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480786946"/>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dirty="0"/>
                        <a:t>Other:</a:t>
                      </a:r>
                    </a:p>
                    <a:p>
                      <a:r>
                        <a:rPr lang="en-AU" dirty="0"/>
                        <a:t>Unidentified: </a:t>
                      </a:r>
                    </a:p>
                  </a:txBody>
                  <a:tcPr/>
                </a:tc>
                <a:tc>
                  <a:txBody>
                    <a:bodyPr/>
                    <a:lstStyle/>
                    <a:p>
                      <a:endParaRPr lang="en-AU" dirty="0"/>
                    </a:p>
                  </a:txBody>
                  <a:tcPr/>
                </a:tc>
                <a:tc>
                  <a:txBody>
                    <a:bodyPr/>
                    <a:lstStyle/>
                    <a:p>
                      <a:endParaRPr lang="en-AU"/>
                    </a:p>
                  </a:txBody>
                  <a:tcPr/>
                </a:tc>
                <a:tc>
                  <a:txBody>
                    <a:bodyPr/>
                    <a:lstStyle/>
                    <a:p>
                      <a:endParaRPr lang="en-AU"/>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2508652294"/>
                  </a:ext>
                </a:extLst>
              </a:tr>
              <a:tr h="288000">
                <a:tc>
                  <a:txBody>
                    <a:bodyPr/>
                    <a:lstStyle/>
                    <a:p>
                      <a:endParaRPr lang="en-AU" dirty="0"/>
                    </a:p>
                  </a:txBody>
                  <a:tcPr/>
                </a:tc>
                <a:tc>
                  <a:txBody>
                    <a:bodyPr/>
                    <a:lstStyle/>
                    <a:p>
                      <a:endParaRPr lang="en-AU" dirty="0"/>
                    </a:p>
                  </a:txBody>
                  <a:tcPr/>
                </a:tc>
                <a:tc>
                  <a:txBody>
                    <a:bodyPr/>
                    <a:lstStyle/>
                    <a:p>
                      <a:endParaRPr lang="en-AU"/>
                    </a:p>
                  </a:txBody>
                  <a:tcPr/>
                </a:tc>
                <a:tc>
                  <a:txBody>
                    <a:bodyPr/>
                    <a:lstStyle/>
                    <a:p>
                      <a:endParaRPr lang="en-AU"/>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39984329"/>
                  </a:ext>
                </a:extLst>
              </a:tr>
            </a:tbl>
          </a:graphicData>
        </a:graphic>
      </p:graphicFrame>
    </p:spTree>
    <p:extLst>
      <p:ext uri="{BB962C8B-B14F-4D97-AF65-F5344CB8AC3E}">
        <p14:creationId xmlns:p14="http://schemas.microsoft.com/office/powerpoint/2010/main" val="630924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1F722-3EB9-2724-1CCB-218BB5EE6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EC65F-6551-B726-576F-909A9C412D5C}"/>
              </a:ext>
            </a:extLst>
          </p:cNvPr>
          <p:cNvSpPr>
            <a:spLocks noGrp="1"/>
          </p:cNvSpPr>
          <p:nvPr>
            <p:ph type="title"/>
          </p:nvPr>
        </p:nvSpPr>
        <p:spPr/>
        <p:txBody>
          <a:bodyPr/>
          <a:lstStyle/>
          <a:p>
            <a:r>
              <a:rPr lang="en-NZ" dirty="0"/>
              <a:t>Pelagic surveys from shore</a:t>
            </a:r>
          </a:p>
        </p:txBody>
      </p:sp>
      <p:sp>
        <p:nvSpPr>
          <p:cNvPr id="3" name="Content Placeholder 2">
            <a:extLst>
              <a:ext uri="{FF2B5EF4-FFF2-40B4-BE49-F238E27FC236}">
                <a16:creationId xmlns:a16="http://schemas.microsoft.com/office/drawing/2014/main" id="{4853EFF9-4F3A-5398-C91D-DA18C37187FC}"/>
              </a:ext>
            </a:extLst>
          </p:cNvPr>
          <p:cNvSpPr>
            <a:spLocks noGrp="1"/>
          </p:cNvSpPr>
          <p:nvPr>
            <p:ph idx="1"/>
          </p:nvPr>
        </p:nvSpPr>
        <p:spPr/>
        <p:txBody>
          <a:bodyPr/>
          <a:lstStyle/>
          <a:p>
            <a:pPr marL="0" indent="0">
              <a:buNone/>
            </a:pPr>
            <a:r>
              <a:rPr lang="en-NZ" dirty="0"/>
              <a:t>Objective: As for vessel surveys, identify seasonal use of Palau’s open ocean by all seabird species</a:t>
            </a:r>
          </a:p>
          <a:p>
            <a:r>
              <a:rPr lang="en-NZ" dirty="0"/>
              <a:t>Observations of pelagic seabirds from shore identifying through telescope and camera species and numbers out to x m from shore</a:t>
            </a:r>
          </a:p>
          <a:p>
            <a:r>
              <a:rPr lang="en-NZ" dirty="0"/>
              <a:t>Aim for seasonal coverage in the migration periods March-May and September-November, but also in the northern summer and winter </a:t>
            </a:r>
          </a:p>
        </p:txBody>
      </p:sp>
    </p:spTree>
    <p:extLst>
      <p:ext uri="{BB962C8B-B14F-4D97-AF65-F5344CB8AC3E}">
        <p14:creationId xmlns:p14="http://schemas.microsoft.com/office/powerpoint/2010/main" val="201253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F34A-C328-53F9-6560-2F3F948652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B35032-6C84-A3D0-3B22-06BD7399D4C1}"/>
              </a:ext>
            </a:extLst>
          </p:cNvPr>
          <p:cNvSpPr>
            <a:spLocks noGrp="1"/>
          </p:cNvSpPr>
          <p:nvPr>
            <p:ph type="title"/>
          </p:nvPr>
        </p:nvSpPr>
        <p:spPr/>
        <p:txBody>
          <a:bodyPr>
            <a:normAutofit/>
          </a:bodyPr>
          <a:lstStyle/>
          <a:p>
            <a:r>
              <a:rPr lang="en-NZ" dirty="0"/>
              <a:t>Pelagic surveys via chumming from a vessel </a:t>
            </a:r>
          </a:p>
        </p:txBody>
      </p:sp>
      <p:sp>
        <p:nvSpPr>
          <p:cNvPr id="3" name="Content Placeholder 2">
            <a:extLst>
              <a:ext uri="{FF2B5EF4-FFF2-40B4-BE49-F238E27FC236}">
                <a16:creationId xmlns:a16="http://schemas.microsoft.com/office/drawing/2014/main" id="{F6A2AFBA-CDA4-577A-DD07-483E13EDCE0B}"/>
              </a:ext>
            </a:extLst>
          </p:cNvPr>
          <p:cNvSpPr>
            <a:spLocks noGrp="1"/>
          </p:cNvSpPr>
          <p:nvPr>
            <p:ph idx="1"/>
          </p:nvPr>
        </p:nvSpPr>
        <p:spPr/>
        <p:txBody>
          <a:bodyPr>
            <a:normAutofit/>
          </a:bodyPr>
          <a:lstStyle/>
          <a:p>
            <a:pPr marL="0" indent="0">
              <a:buNone/>
            </a:pPr>
            <a:r>
              <a:rPr lang="en-NZ" dirty="0"/>
              <a:t>Objective: attracting petrels and other pelagic birds to a boat (chumming)</a:t>
            </a:r>
          </a:p>
          <a:p>
            <a:r>
              <a:rPr lang="en-NZ" dirty="0"/>
              <a:t>Freeze minced fish and fish oil and deploy via mesh bag in water in a small pelagic area</a:t>
            </a:r>
          </a:p>
          <a:p>
            <a:r>
              <a:rPr lang="en-NZ" dirty="0"/>
              <a:t>Watch over several hours for seabirds that are attracted</a:t>
            </a:r>
          </a:p>
          <a:p>
            <a:r>
              <a:rPr lang="en-NZ" dirty="0"/>
              <a:t>Suggest delay until questions arise over possible additional species in Palau pelagic</a:t>
            </a:r>
          </a:p>
        </p:txBody>
      </p:sp>
    </p:spTree>
    <p:extLst>
      <p:ext uri="{BB962C8B-B14F-4D97-AF65-F5344CB8AC3E}">
        <p14:creationId xmlns:p14="http://schemas.microsoft.com/office/powerpoint/2010/main" val="414369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1AD5A-DC72-C543-27C1-C30A089740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D1DA47-813F-FED3-BA7B-4FB6CBCF54CD}"/>
              </a:ext>
            </a:extLst>
          </p:cNvPr>
          <p:cNvSpPr>
            <a:spLocks noGrp="1"/>
          </p:cNvSpPr>
          <p:nvPr>
            <p:ph type="title"/>
          </p:nvPr>
        </p:nvSpPr>
        <p:spPr/>
        <p:txBody>
          <a:bodyPr>
            <a:normAutofit/>
          </a:bodyPr>
          <a:lstStyle/>
          <a:p>
            <a:r>
              <a:rPr lang="en-NZ" dirty="0"/>
              <a:t>Miscellaneous records</a:t>
            </a:r>
          </a:p>
        </p:txBody>
      </p:sp>
      <p:sp>
        <p:nvSpPr>
          <p:cNvPr id="3" name="Content Placeholder 2">
            <a:extLst>
              <a:ext uri="{FF2B5EF4-FFF2-40B4-BE49-F238E27FC236}">
                <a16:creationId xmlns:a16="http://schemas.microsoft.com/office/drawing/2014/main" id="{E3C26E72-FBF7-AD24-C4B5-8C59507F6723}"/>
              </a:ext>
            </a:extLst>
          </p:cNvPr>
          <p:cNvSpPr>
            <a:spLocks noGrp="1"/>
          </p:cNvSpPr>
          <p:nvPr>
            <p:ph idx="1"/>
          </p:nvPr>
        </p:nvSpPr>
        <p:spPr/>
        <p:txBody>
          <a:bodyPr>
            <a:normAutofit/>
          </a:bodyPr>
          <a:lstStyle/>
          <a:p>
            <a:pPr marL="0" indent="0">
              <a:buNone/>
            </a:pPr>
            <a:r>
              <a:rPr lang="en-NZ" dirty="0"/>
              <a:t>Objective: Keep records of the unusual, such as </a:t>
            </a:r>
          </a:p>
          <a:p>
            <a:pPr lvl="1"/>
            <a:r>
              <a:rPr lang="en-NZ" dirty="0"/>
              <a:t>Unusual/rare species </a:t>
            </a:r>
          </a:p>
          <a:p>
            <a:pPr lvl="1"/>
            <a:r>
              <a:rPr lang="en-NZ" dirty="0"/>
              <a:t>Common species in unusual locations</a:t>
            </a:r>
          </a:p>
          <a:p>
            <a:pPr lvl="1"/>
            <a:r>
              <a:rPr lang="en-NZ" dirty="0"/>
              <a:t>Unusual mortality or behaviour</a:t>
            </a:r>
          </a:p>
          <a:p>
            <a:r>
              <a:rPr lang="en-NZ" dirty="0"/>
              <a:t>Document with photos, location details, date and time, observer etc. and add to routine reports and seabird database</a:t>
            </a:r>
          </a:p>
        </p:txBody>
      </p:sp>
    </p:spTree>
    <p:extLst>
      <p:ext uri="{BB962C8B-B14F-4D97-AF65-F5344CB8AC3E}">
        <p14:creationId xmlns:p14="http://schemas.microsoft.com/office/powerpoint/2010/main" val="286046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D1FA-6A66-517B-ABC2-69074BA87328}"/>
              </a:ext>
            </a:extLst>
          </p:cNvPr>
          <p:cNvSpPr>
            <a:spLocks noGrp="1"/>
          </p:cNvSpPr>
          <p:nvPr>
            <p:ph type="title"/>
          </p:nvPr>
        </p:nvSpPr>
        <p:spPr/>
        <p:txBody>
          <a:bodyPr/>
          <a:lstStyle/>
          <a:p>
            <a:r>
              <a:rPr lang="en-US" dirty="0"/>
              <a:t>LUNCH</a:t>
            </a:r>
            <a:endParaRPr lang="en-NZ" dirty="0"/>
          </a:p>
        </p:txBody>
      </p:sp>
      <p:sp>
        <p:nvSpPr>
          <p:cNvPr id="3" name="Content Placeholder 2">
            <a:extLst>
              <a:ext uri="{FF2B5EF4-FFF2-40B4-BE49-F238E27FC236}">
                <a16:creationId xmlns:a16="http://schemas.microsoft.com/office/drawing/2014/main" id="{47091CE1-C820-DECE-6258-F4A5D6447F79}"/>
              </a:ext>
            </a:extLst>
          </p:cNvPr>
          <p:cNvSpPr>
            <a:spLocks noGrp="1"/>
          </p:cNvSpPr>
          <p:nvPr>
            <p:ph idx="1"/>
          </p:nvPr>
        </p:nvSpPr>
        <p:spPr/>
        <p:txBody>
          <a:bodyPr/>
          <a:lstStyle/>
          <a:p>
            <a:endParaRPr lang="en-NZ"/>
          </a:p>
        </p:txBody>
      </p:sp>
    </p:spTree>
    <p:extLst>
      <p:ext uri="{BB962C8B-B14F-4D97-AF65-F5344CB8AC3E}">
        <p14:creationId xmlns:p14="http://schemas.microsoft.com/office/powerpoint/2010/main" val="89226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2EC2-EDA6-0065-DE92-BF7526A96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C149E5-AAE6-AC71-C243-CC046B3C01A9}"/>
              </a:ext>
            </a:extLst>
          </p:cNvPr>
          <p:cNvSpPr>
            <a:spLocks noGrp="1"/>
          </p:cNvSpPr>
          <p:nvPr>
            <p:ph type="title"/>
          </p:nvPr>
        </p:nvSpPr>
        <p:spPr/>
        <p:txBody>
          <a:bodyPr/>
          <a:lstStyle/>
          <a:p>
            <a:r>
              <a:rPr lang="en-NZ" dirty="0"/>
              <a:t>1) Parking lot</a:t>
            </a:r>
          </a:p>
        </p:txBody>
      </p:sp>
      <p:sp>
        <p:nvSpPr>
          <p:cNvPr id="3" name="Content Placeholder 2">
            <a:extLst>
              <a:ext uri="{FF2B5EF4-FFF2-40B4-BE49-F238E27FC236}">
                <a16:creationId xmlns:a16="http://schemas.microsoft.com/office/drawing/2014/main" id="{BC10D359-D2EB-666B-90B8-EC3AEAECDE23}"/>
              </a:ext>
            </a:extLst>
          </p:cNvPr>
          <p:cNvSpPr>
            <a:spLocks noGrp="1"/>
          </p:cNvSpPr>
          <p:nvPr>
            <p:ph idx="1"/>
          </p:nvPr>
        </p:nvSpPr>
        <p:spPr>
          <a:xfrm>
            <a:off x="577969" y="2146299"/>
            <a:ext cx="8031191" cy="3899513"/>
          </a:xfrm>
        </p:spPr>
        <p:txBody>
          <a:bodyPr/>
          <a:lstStyle/>
          <a:p>
            <a:pPr marL="474796" indent="-474796">
              <a:buFont typeface="+mj-lt"/>
              <a:buAutoNum type="arabicPeriod"/>
            </a:pPr>
            <a:endParaRPr lang="en-US" sz="2585" dirty="0"/>
          </a:p>
        </p:txBody>
      </p:sp>
      <p:sp>
        <p:nvSpPr>
          <p:cNvPr id="4" name="Slide Number Placeholder 3">
            <a:extLst>
              <a:ext uri="{FF2B5EF4-FFF2-40B4-BE49-F238E27FC236}">
                <a16:creationId xmlns:a16="http://schemas.microsoft.com/office/drawing/2014/main" id="{0C45F284-D267-85C0-11D5-60DA459DA60C}"/>
              </a:ext>
            </a:extLst>
          </p:cNvPr>
          <p:cNvSpPr>
            <a:spLocks noGrp="1"/>
          </p:cNvSpPr>
          <p:nvPr>
            <p:ph type="sldNum" sz="quarter" idx="12"/>
          </p:nvPr>
        </p:nvSpPr>
        <p:spPr/>
        <p:txBody>
          <a:bodyPr/>
          <a:lstStyle/>
          <a:p>
            <a:fld id="{0ED95122-A112-0844-98BC-D2A9AE745818}" type="slidenum">
              <a:rPr lang="en-US" smtClean="0"/>
              <a:t>76</a:t>
            </a:fld>
            <a:endParaRPr lang="en-US" dirty="0"/>
          </a:p>
        </p:txBody>
      </p:sp>
      <p:pic>
        <p:nvPicPr>
          <p:cNvPr id="6" name="Picture 5">
            <a:extLst>
              <a:ext uri="{FF2B5EF4-FFF2-40B4-BE49-F238E27FC236}">
                <a16:creationId xmlns:a16="http://schemas.microsoft.com/office/drawing/2014/main" id="{F81B0729-0CCE-17DC-39F1-6287C7BFC817}"/>
              </a:ext>
            </a:extLst>
          </p:cNvPr>
          <p:cNvPicPr>
            <a:picLocks noChangeAspect="1"/>
          </p:cNvPicPr>
          <p:nvPr/>
        </p:nvPicPr>
        <p:blipFill>
          <a:blip r:embed="rId2"/>
          <a:srcRect l="6658" t="39920" r="1250" b="43642"/>
          <a:stretch>
            <a:fillRect/>
          </a:stretch>
        </p:blipFill>
        <p:spPr>
          <a:xfrm>
            <a:off x="685437" y="363684"/>
            <a:ext cx="7773126" cy="1040560"/>
          </a:xfrm>
          <a:prstGeom prst="rect">
            <a:avLst/>
          </a:prstGeom>
        </p:spPr>
      </p:pic>
    </p:spTree>
    <p:extLst>
      <p:ext uri="{BB962C8B-B14F-4D97-AF65-F5344CB8AC3E}">
        <p14:creationId xmlns:p14="http://schemas.microsoft.com/office/powerpoint/2010/main" val="288432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9E88A-D037-6334-5D53-AC434A36C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A24A7-4C83-4DB0-E03A-ECAED787B5EE}"/>
              </a:ext>
            </a:extLst>
          </p:cNvPr>
          <p:cNvSpPr>
            <a:spLocks noGrp="1"/>
          </p:cNvSpPr>
          <p:nvPr>
            <p:ph type="title"/>
          </p:nvPr>
        </p:nvSpPr>
        <p:spPr/>
        <p:txBody>
          <a:bodyPr>
            <a:normAutofit/>
          </a:bodyPr>
          <a:lstStyle/>
          <a:p>
            <a:r>
              <a:rPr lang="en-US" dirty="0"/>
              <a:t>Part 3: Measurement &amp; monitoring</a:t>
            </a:r>
          </a:p>
        </p:txBody>
      </p:sp>
      <p:sp>
        <p:nvSpPr>
          <p:cNvPr id="3" name="Content Placeholder 2">
            <a:extLst>
              <a:ext uri="{FF2B5EF4-FFF2-40B4-BE49-F238E27FC236}">
                <a16:creationId xmlns:a16="http://schemas.microsoft.com/office/drawing/2014/main" id="{DA91CAFD-43D7-0DF2-BE9D-475BAB53ECA9}"/>
              </a:ext>
            </a:extLst>
          </p:cNvPr>
          <p:cNvSpPr>
            <a:spLocks noGrp="1"/>
          </p:cNvSpPr>
          <p:nvPr>
            <p:ph idx="4294967295"/>
          </p:nvPr>
        </p:nvSpPr>
        <p:spPr>
          <a:xfrm>
            <a:off x="577969" y="1171635"/>
            <a:ext cx="8566031" cy="5123148"/>
          </a:xfrm>
          <a:prstGeom prst="rect">
            <a:avLst/>
          </a:prstGeom>
        </p:spPr>
        <p:txBody>
          <a:bodyPr>
            <a:normAutofit fontScale="92500" lnSpcReduction="20000"/>
          </a:bodyPr>
          <a:lstStyle/>
          <a:p>
            <a:pPr marL="0" indent="0">
              <a:lnSpc>
                <a:spcPct val="95000"/>
              </a:lnSpc>
              <a:spcBef>
                <a:spcPts val="800"/>
              </a:spcBef>
              <a:buNone/>
            </a:pPr>
            <a:r>
              <a:rPr lang="en-NZ" sz="2400" b="1" dirty="0"/>
              <a:t>3.1 Nest monitoring</a:t>
            </a:r>
          </a:p>
          <a:p>
            <a:pPr marL="0" indent="0">
              <a:lnSpc>
                <a:spcPct val="95000"/>
              </a:lnSpc>
              <a:spcBef>
                <a:spcPts val="800"/>
              </a:spcBef>
              <a:buNone/>
            </a:pPr>
            <a:r>
              <a:rPr lang="en-NZ" sz="2400" dirty="0"/>
              <a:t>3.2 Handling birds for research or management actions</a:t>
            </a:r>
          </a:p>
          <a:p>
            <a:pPr marL="0" indent="0">
              <a:lnSpc>
                <a:spcPct val="95000"/>
              </a:lnSpc>
              <a:spcBef>
                <a:spcPts val="800"/>
              </a:spcBef>
              <a:buNone/>
            </a:pPr>
            <a:r>
              <a:rPr lang="en-NZ" sz="2400" dirty="0"/>
              <a:t>3.3 Sampling from seabirds</a:t>
            </a:r>
          </a:p>
          <a:p>
            <a:pPr marL="0" indent="0">
              <a:lnSpc>
                <a:spcPct val="95000"/>
              </a:lnSpc>
              <a:spcBef>
                <a:spcPts val="800"/>
              </a:spcBef>
              <a:buNone/>
            </a:pPr>
            <a:r>
              <a:rPr lang="en-NZ" sz="2400" dirty="0"/>
              <a:t>3.4 Determining breeding status</a:t>
            </a:r>
          </a:p>
          <a:p>
            <a:pPr marL="0" indent="0">
              <a:lnSpc>
                <a:spcPct val="95000"/>
              </a:lnSpc>
              <a:spcBef>
                <a:spcPts val="800"/>
              </a:spcBef>
              <a:buNone/>
            </a:pPr>
            <a:r>
              <a:rPr lang="en-NZ" sz="2400" dirty="0"/>
              <a:t>3.5 Mark-recapture studies</a:t>
            </a:r>
          </a:p>
          <a:p>
            <a:pPr marL="0" indent="0">
              <a:lnSpc>
                <a:spcPct val="95000"/>
              </a:lnSpc>
              <a:spcBef>
                <a:spcPts val="800"/>
              </a:spcBef>
              <a:buNone/>
            </a:pPr>
            <a:r>
              <a:rPr lang="en-NZ" sz="2400" b="1" dirty="0"/>
              <a:t>3.6 Reproductive success</a:t>
            </a:r>
          </a:p>
          <a:p>
            <a:pPr marL="0" indent="0">
              <a:lnSpc>
                <a:spcPct val="95000"/>
              </a:lnSpc>
              <a:spcBef>
                <a:spcPts val="800"/>
              </a:spcBef>
              <a:buNone/>
            </a:pPr>
            <a:r>
              <a:rPr lang="en-NZ" sz="2400" dirty="0"/>
              <a:t>3.7 Diet studies</a:t>
            </a:r>
          </a:p>
          <a:p>
            <a:pPr marL="0" indent="0">
              <a:lnSpc>
                <a:spcPct val="95000"/>
              </a:lnSpc>
              <a:spcBef>
                <a:spcPts val="800"/>
              </a:spcBef>
              <a:buNone/>
            </a:pPr>
            <a:r>
              <a:rPr lang="en-NZ" sz="2400" dirty="0"/>
              <a:t>3.8 Monitoring stress - and introduction to ecophysiology </a:t>
            </a:r>
          </a:p>
          <a:p>
            <a:pPr marL="0" indent="0">
              <a:lnSpc>
                <a:spcPct val="95000"/>
              </a:lnSpc>
              <a:spcBef>
                <a:spcPts val="800"/>
              </a:spcBef>
              <a:buNone/>
            </a:pPr>
            <a:r>
              <a:rPr lang="en-NZ" sz="2400" dirty="0"/>
              <a:t>3.9 Measuring plastics accumulation</a:t>
            </a:r>
          </a:p>
          <a:p>
            <a:pPr marL="0" indent="0">
              <a:lnSpc>
                <a:spcPct val="95000"/>
              </a:lnSpc>
              <a:spcBef>
                <a:spcPts val="800"/>
              </a:spcBef>
              <a:buNone/>
            </a:pPr>
            <a:r>
              <a:rPr lang="en-NZ" sz="2400" dirty="0"/>
              <a:t>3.10 Contaminants in seabirds</a:t>
            </a:r>
          </a:p>
          <a:p>
            <a:pPr marL="0" indent="0">
              <a:lnSpc>
                <a:spcPct val="95000"/>
              </a:lnSpc>
              <a:spcBef>
                <a:spcPts val="800"/>
              </a:spcBef>
              <a:buNone/>
            </a:pPr>
            <a:r>
              <a:rPr lang="en-NZ" sz="2400" dirty="0"/>
              <a:t>3.11 Seabird-transported nutrient monitoring</a:t>
            </a:r>
          </a:p>
          <a:p>
            <a:pPr marL="0" indent="0">
              <a:lnSpc>
                <a:spcPct val="95000"/>
              </a:lnSpc>
              <a:spcBef>
                <a:spcPts val="800"/>
              </a:spcBef>
              <a:buNone/>
            </a:pPr>
            <a:r>
              <a:rPr lang="en-NZ" sz="2400" dirty="0"/>
              <a:t>3.12 Monitoring cyclone impacts on seabird populations</a:t>
            </a:r>
          </a:p>
          <a:p>
            <a:pPr marL="0" indent="0">
              <a:lnSpc>
                <a:spcPct val="95000"/>
              </a:lnSpc>
              <a:spcBef>
                <a:spcPts val="800"/>
              </a:spcBef>
              <a:buNone/>
            </a:pPr>
            <a:r>
              <a:rPr lang="en-NZ" sz="2400" dirty="0"/>
              <a:t>3.13 Monitoring success (or otherwise) of predator pest control measures</a:t>
            </a:r>
          </a:p>
          <a:p>
            <a:pPr>
              <a:lnSpc>
                <a:spcPct val="100000"/>
              </a:lnSpc>
              <a:spcBef>
                <a:spcPts val="800"/>
              </a:spcBef>
            </a:pPr>
            <a:endParaRPr lang="en-NZ" sz="2400" dirty="0"/>
          </a:p>
        </p:txBody>
      </p:sp>
    </p:spTree>
    <p:extLst>
      <p:ext uri="{BB962C8B-B14F-4D97-AF65-F5344CB8AC3E}">
        <p14:creationId xmlns:p14="http://schemas.microsoft.com/office/powerpoint/2010/main" val="1040855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B03F9-2D74-E8E0-A1A7-EC7AFA561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7BE33-9D43-63B0-7833-212DB3CB205B}"/>
              </a:ext>
            </a:extLst>
          </p:cNvPr>
          <p:cNvSpPr>
            <a:spLocks noGrp="1"/>
          </p:cNvSpPr>
          <p:nvPr>
            <p:ph type="title"/>
          </p:nvPr>
        </p:nvSpPr>
        <p:spPr/>
        <p:txBody>
          <a:bodyPr/>
          <a:lstStyle/>
          <a:p>
            <a:r>
              <a:rPr lang="en-NZ" dirty="0"/>
              <a:t>Population monitoring</a:t>
            </a:r>
          </a:p>
        </p:txBody>
      </p:sp>
      <p:sp>
        <p:nvSpPr>
          <p:cNvPr id="3" name="Content Placeholder 2">
            <a:extLst>
              <a:ext uri="{FF2B5EF4-FFF2-40B4-BE49-F238E27FC236}">
                <a16:creationId xmlns:a16="http://schemas.microsoft.com/office/drawing/2014/main" id="{B1C4C22B-68A0-D3A7-E297-5EC026E5179F}"/>
              </a:ext>
            </a:extLst>
          </p:cNvPr>
          <p:cNvSpPr>
            <a:spLocks noGrp="1"/>
          </p:cNvSpPr>
          <p:nvPr>
            <p:ph idx="1"/>
          </p:nvPr>
        </p:nvSpPr>
        <p:spPr>
          <a:xfrm>
            <a:off x="577969" y="1171634"/>
            <a:ext cx="8127881" cy="5279965"/>
          </a:xfrm>
        </p:spPr>
        <p:txBody>
          <a:bodyPr/>
          <a:lstStyle/>
          <a:p>
            <a:pPr marL="0" indent="0">
              <a:buNone/>
            </a:pPr>
            <a:r>
              <a:rPr lang="en-US" dirty="0"/>
              <a:t>Objective: Determine inter-year population trends of key breeding seabirds</a:t>
            </a:r>
          </a:p>
          <a:p>
            <a:r>
              <a:rPr lang="en-US" dirty="0"/>
              <a:t>Which are the key Palau species to monitor?</a:t>
            </a:r>
          </a:p>
          <a:p>
            <a:r>
              <a:rPr lang="en-US" dirty="0"/>
              <a:t>General assessment vs more quantified monitoring of sensitive ones?</a:t>
            </a:r>
          </a:p>
          <a:p>
            <a:r>
              <a:rPr lang="en-US" dirty="0"/>
              <a:t>Indicator species, e.g. Sooty Tern, Bridled Tern, Tropical Shearwater, Frigatebirds, Boobies and Tropicbirds?</a:t>
            </a:r>
          </a:p>
          <a:p>
            <a:r>
              <a:rPr lang="en-US" dirty="0"/>
              <a:t>Incorporation into the annual survey?</a:t>
            </a:r>
          </a:p>
          <a:p>
            <a:pPr marL="0" indent="0">
              <a:buNone/>
            </a:pPr>
            <a:r>
              <a:rPr lang="en-US" dirty="0"/>
              <a:t>We’ll discuss this after an introduction to monitoring</a:t>
            </a:r>
          </a:p>
          <a:p>
            <a:endParaRPr lang="en-US" dirty="0"/>
          </a:p>
          <a:p>
            <a:pPr marL="0" indent="0">
              <a:buNone/>
            </a:pPr>
            <a:endParaRPr lang="en-US" dirty="0"/>
          </a:p>
        </p:txBody>
      </p:sp>
    </p:spTree>
    <p:extLst>
      <p:ext uri="{BB962C8B-B14F-4D97-AF65-F5344CB8AC3E}">
        <p14:creationId xmlns:p14="http://schemas.microsoft.com/office/powerpoint/2010/main" val="358381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131F0-BBDB-2140-3219-CB02C516C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7B74D-4C5E-3D5C-48FD-76D5B10E6D68}"/>
              </a:ext>
            </a:extLst>
          </p:cNvPr>
          <p:cNvSpPr>
            <a:spLocks noGrp="1"/>
          </p:cNvSpPr>
          <p:nvPr>
            <p:ph type="title"/>
          </p:nvPr>
        </p:nvSpPr>
        <p:spPr/>
        <p:txBody>
          <a:bodyPr/>
          <a:lstStyle/>
          <a:p>
            <a:r>
              <a:rPr lang="en-NZ" dirty="0"/>
              <a:t>Population monitoring</a:t>
            </a:r>
          </a:p>
        </p:txBody>
      </p:sp>
      <p:sp>
        <p:nvSpPr>
          <p:cNvPr id="3" name="Content Placeholder 2">
            <a:extLst>
              <a:ext uri="{FF2B5EF4-FFF2-40B4-BE49-F238E27FC236}">
                <a16:creationId xmlns:a16="http://schemas.microsoft.com/office/drawing/2014/main" id="{79D83932-6576-730C-FFC4-B13A2F3BAA93}"/>
              </a:ext>
            </a:extLst>
          </p:cNvPr>
          <p:cNvSpPr>
            <a:spLocks noGrp="1"/>
          </p:cNvSpPr>
          <p:nvPr>
            <p:ph idx="1"/>
          </p:nvPr>
        </p:nvSpPr>
        <p:spPr>
          <a:xfrm>
            <a:off x="577969" y="1171635"/>
            <a:ext cx="8127881" cy="4874178"/>
          </a:xfrm>
        </p:spPr>
        <p:txBody>
          <a:bodyPr/>
          <a:lstStyle/>
          <a:p>
            <a:r>
              <a:rPr lang="en-US" dirty="0"/>
              <a:t>How to monitor seabirds?</a:t>
            </a:r>
          </a:p>
          <a:p>
            <a:r>
              <a:rPr lang="en-US" dirty="0"/>
              <a:t>Example of Phoenix Petrels at Kiritimati</a:t>
            </a:r>
          </a:p>
          <a:p>
            <a:endParaRPr lang="en-NZ" dirty="0"/>
          </a:p>
        </p:txBody>
      </p:sp>
      <p:pic>
        <p:nvPicPr>
          <p:cNvPr id="7" name="Picture 6" descr="C:\Documents and Settings\User\Local Settings\Temporary Internet Files\Content.IE5\2K0BXHRJ\IMG_6724.JPG">
            <a:extLst>
              <a:ext uri="{FF2B5EF4-FFF2-40B4-BE49-F238E27FC236}">
                <a16:creationId xmlns:a16="http://schemas.microsoft.com/office/drawing/2014/main" id="{24181C35-29B7-6DA0-FFAE-7DD948C9051D}"/>
              </a:ext>
            </a:extLst>
          </p:cNvPr>
          <p:cNvPicPr/>
          <p:nvPr/>
        </p:nvPicPr>
        <p:blipFill>
          <a:blip r:embed="rId3"/>
          <a:srcRect/>
          <a:stretch>
            <a:fillRect/>
          </a:stretch>
        </p:blipFill>
        <p:spPr bwMode="auto">
          <a:xfrm>
            <a:off x="0" y="2460813"/>
            <a:ext cx="9144000" cy="5056094"/>
          </a:xfrm>
          <a:prstGeom prst="rect">
            <a:avLst/>
          </a:prstGeom>
          <a:noFill/>
          <a:ln w="9525">
            <a:noFill/>
            <a:miter lim="800000"/>
            <a:headEnd/>
            <a:tailEnd/>
          </a:ln>
        </p:spPr>
      </p:pic>
      <p:pic>
        <p:nvPicPr>
          <p:cNvPr id="9" name="Picture 8">
            <a:extLst>
              <a:ext uri="{FF2B5EF4-FFF2-40B4-BE49-F238E27FC236}">
                <a16:creationId xmlns:a16="http://schemas.microsoft.com/office/drawing/2014/main" id="{078A2A86-9AAE-0729-1134-0F799CB57BD8}"/>
              </a:ext>
            </a:extLst>
          </p:cNvPr>
          <p:cNvPicPr>
            <a:picLocks noChangeAspect="1"/>
          </p:cNvPicPr>
          <p:nvPr/>
        </p:nvPicPr>
        <p:blipFill>
          <a:blip r:embed="rId4"/>
          <a:stretch>
            <a:fillRect/>
          </a:stretch>
        </p:blipFill>
        <p:spPr>
          <a:xfrm>
            <a:off x="5680270" y="5212978"/>
            <a:ext cx="3463730" cy="2303929"/>
          </a:xfrm>
          <a:prstGeom prst="rect">
            <a:avLst/>
          </a:prstGeom>
        </p:spPr>
      </p:pic>
    </p:spTree>
    <p:extLst>
      <p:ext uri="{BB962C8B-B14F-4D97-AF65-F5344CB8AC3E}">
        <p14:creationId xmlns:p14="http://schemas.microsoft.com/office/powerpoint/2010/main" val="190977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BD091-4972-08F9-637E-4A847CE0B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18471-8779-1F8A-9AE0-2825C7D6E299}"/>
              </a:ext>
            </a:extLst>
          </p:cNvPr>
          <p:cNvSpPr>
            <a:spLocks noGrp="1"/>
          </p:cNvSpPr>
          <p:nvPr>
            <p:ph type="title"/>
          </p:nvPr>
        </p:nvSpPr>
        <p:spPr>
          <a:xfrm>
            <a:off x="275771" y="449942"/>
            <a:ext cx="8652569" cy="636985"/>
          </a:xfrm>
        </p:spPr>
        <p:txBody>
          <a:bodyPr>
            <a:normAutofit/>
          </a:bodyPr>
          <a:lstStyle/>
          <a:p>
            <a:r>
              <a:rPr lang="en-NZ" dirty="0"/>
              <a:t>Example of monitoring: Phoenix Petrel</a:t>
            </a:r>
          </a:p>
        </p:txBody>
      </p:sp>
      <p:graphicFrame>
        <p:nvGraphicFramePr>
          <p:cNvPr id="4" name="Chart 3">
            <a:extLst>
              <a:ext uri="{FF2B5EF4-FFF2-40B4-BE49-F238E27FC236}">
                <a16:creationId xmlns:a16="http://schemas.microsoft.com/office/drawing/2014/main" id="{9353C617-EB2C-5D73-0BC5-6A09D132DC15}"/>
              </a:ext>
            </a:extLst>
          </p:cNvPr>
          <p:cNvGraphicFramePr>
            <a:graphicFrameLocks/>
          </p:cNvGraphicFramePr>
          <p:nvPr/>
        </p:nvGraphicFramePr>
        <p:xfrm>
          <a:off x="0" y="1086927"/>
          <a:ext cx="9144000" cy="49219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5516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597AC-D9EB-1509-B053-CC6194E6BA15}"/>
              </a:ext>
            </a:extLst>
          </p:cNvPr>
          <p:cNvSpPr>
            <a:spLocks noGrp="1"/>
          </p:cNvSpPr>
          <p:nvPr>
            <p:ph type="title"/>
          </p:nvPr>
        </p:nvSpPr>
        <p:spPr/>
        <p:txBody>
          <a:bodyPr/>
          <a:lstStyle/>
          <a:p>
            <a:r>
              <a:rPr lang="en-AU" dirty="0"/>
              <a:t>Example of monitoring - Phoenix Petrel CXI</a:t>
            </a:r>
          </a:p>
        </p:txBody>
      </p:sp>
      <p:graphicFrame>
        <p:nvGraphicFramePr>
          <p:cNvPr id="3" name="Chart 2">
            <a:extLst>
              <a:ext uri="{FF2B5EF4-FFF2-40B4-BE49-F238E27FC236}">
                <a16:creationId xmlns:a16="http://schemas.microsoft.com/office/drawing/2014/main" id="{22330356-8621-6C4F-B522-DD15EEEEA7DB}"/>
              </a:ext>
            </a:extLst>
          </p:cNvPr>
          <p:cNvGraphicFramePr>
            <a:graphicFrameLocks/>
          </p:cNvGraphicFramePr>
          <p:nvPr/>
        </p:nvGraphicFramePr>
        <p:xfrm>
          <a:off x="370703" y="766119"/>
          <a:ext cx="8133945" cy="45610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974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9537A532-ECC9-9604-CFFE-09BD05CC370D}"/>
              </a:ext>
            </a:extLst>
          </p:cNvPr>
          <p:cNvGraphicFramePr>
            <a:graphicFrameLocks/>
          </p:cNvGraphicFramePr>
          <p:nvPr/>
        </p:nvGraphicFramePr>
        <p:xfrm>
          <a:off x="358588" y="1308848"/>
          <a:ext cx="8390965" cy="5549152"/>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A0ADA583-C2BD-D4C4-F668-D4D9BA31EED0}"/>
              </a:ext>
            </a:extLst>
          </p:cNvPr>
          <p:cNvSpPr>
            <a:spLocks noGrp="1"/>
          </p:cNvSpPr>
          <p:nvPr>
            <p:ph type="title"/>
          </p:nvPr>
        </p:nvSpPr>
        <p:spPr/>
        <p:txBody>
          <a:bodyPr>
            <a:normAutofit/>
          </a:bodyPr>
          <a:lstStyle/>
          <a:p>
            <a:r>
              <a:rPr lang="en-AU" dirty="0"/>
              <a:t>Example of Monitoring – Phoenix petrel CXI</a:t>
            </a:r>
          </a:p>
        </p:txBody>
      </p:sp>
      <p:sp>
        <p:nvSpPr>
          <p:cNvPr id="4" name="Content Placeholder 3">
            <a:extLst>
              <a:ext uri="{FF2B5EF4-FFF2-40B4-BE49-F238E27FC236}">
                <a16:creationId xmlns:a16="http://schemas.microsoft.com/office/drawing/2014/main" id="{B4C697E3-97F8-FC0F-1E8E-6A266D856E29}"/>
              </a:ext>
            </a:extLst>
          </p:cNvPr>
          <p:cNvSpPr>
            <a:spLocks noGrp="1"/>
          </p:cNvSpPr>
          <p:nvPr>
            <p:ph idx="1"/>
          </p:nvPr>
        </p:nvSpPr>
        <p:spPr>
          <a:xfrm>
            <a:off x="779929" y="1196787"/>
            <a:ext cx="7829231" cy="4849025"/>
          </a:xfrm>
        </p:spPr>
        <p:txBody>
          <a:bodyPr/>
          <a:lstStyle/>
          <a:p>
            <a:endParaRPr lang="en-AU" dirty="0"/>
          </a:p>
          <a:p>
            <a:endParaRPr lang="en-AU" dirty="0"/>
          </a:p>
          <a:p>
            <a:endParaRPr lang="en-AU" dirty="0"/>
          </a:p>
        </p:txBody>
      </p:sp>
    </p:spTree>
    <p:extLst>
      <p:ext uri="{BB962C8B-B14F-4D97-AF65-F5344CB8AC3E}">
        <p14:creationId xmlns:p14="http://schemas.microsoft.com/office/powerpoint/2010/main" val="127728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1FDFB-DB87-1049-CCC0-2D69C5B810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DC685-4A02-6B1F-AB30-03A0AB292A96}"/>
              </a:ext>
            </a:extLst>
          </p:cNvPr>
          <p:cNvSpPr>
            <a:spLocks noGrp="1"/>
          </p:cNvSpPr>
          <p:nvPr>
            <p:ph type="title"/>
          </p:nvPr>
        </p:nvSpPr>
        <p:spPr/>
        <p:txBody>
          <a:bodyPr/>
          <a:lstStyle/>
          <a:p>
            <a:r>
              <a:rPr lang="en-NZ" dirty="0"/>
              <a:t>BREAK</a:t>
            </a:r>
          </a:p>
        </p:txBody>
      </p:sp>
      <p:sp>
        <p:nvSpPr>
          <p:cNvPr id="3" name="Content Placeholder 2">
            <a:extLst>
              <a:ext uri="{FF2B5EF4-FFF2-40B4-BE49-F238E27FC236}">
                <a16:creationId xmlns:a16="http://schemas.microsoft.com/office/drawing/2014/main" id="{F511D109-BE10-B0E5-ACA3-3CE6A9747B0D}"/>
              </a:ext>
            </a:extLst>
          </p:cNvPr>
          <p:cNvSpPr>
            <a:spLocks noGrp="1"/>
          </p:cNvSpPr>
          <p:nvPr>
            <p:ph idx="1"/>
          </p:nvPr>
        </p:nvSpPr>
        <p:spPr>
          <a:xfrm>
            <a:off x="577969" y="2146299"/>
            <a:ext cx="8031191" cy="3899513"/>
          </a:xfrm>
        </p:spPr>
        <p:txBody>
          <a:bodyPr/>
          <a:lstStyle/>
          <a:p>
            <a:pPr marL="474796" indent="-474796">
              <a:buFont typeface="+mj-lt"/>
              <a:buAutoNum type="arabicPeriod"/>
            </a:pPr>
            <a:endParaRPr lang="en-US" sz="2585" dirty="0"/>
          </a:p>
        </p:txBody>
      </p:sp>
      <p:sp>
        <p:nvSpPr>
          <p:cNvPr id="4" name="Slide Number Placeholder 3">
            <a:extLst>
              <a:ext uri="{FF2B5EF4-FFF2-40B4-BE49-F238E27FC236}">
                <a16:creationId xmlns:a16="http://schemas.microsoft.com/office/drawing/2014/main" id="{2A3F7B4A-AE0B-4553-CF7D-7C59EB4F3B3B}"/>
              </a:ext>
            </a:extLst>
          </p:cNvPr>
          <p:cNvSpPr>
            <a:spLocks noGrp="1"/>
          </p:cNvSpPr>
          <p:nvPr>
            <p:ph type="sldNum" sz="quarter" idx="12"/>
          </p:nvPr>
        </p:nvSpPr>
        <p:spPr/>
        <p:txBody>
          <a:bodyPr/>
          <a:lstStyle/>
          <a:p>
            <a:fld id="{0ED95122-A112-0844-98BC-D2A9AE745818}" type="slidenum">
              <a:rPr lang="en-US" smtClean="0"/>
              <a:t>83</a:t>
            </a:fld>
            <a:endParaRPr lang="en-US" dirty="0"/>
          </a:p>
        </p:txBody>
      </p:sp>
    </p:spTree>
    <p:extLst>
      <p:ext uri="{BB962C8B-B14F-4D97-AF65-F5344CB8AC3E}">
        <p14:creationId xmlns:p14="http://schemas.microsoft.com/office/powerpoint/2010/main" val="123963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3EB78-32E0-E2DC-4B2F-10F68AE9BF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32C7D-F39D-36E0-5E90-BCC8C19F0543}"/>
              </a:ext>
            </a:extLst>
          </p:cNvPr>
          <p:cNvSpPr>
            <a:spLocks noGrp="1"/>
          </p:cNvSpPr>
          <p:nvPr>
            <p:ph type="title"/>
          </p:nvPr>
        </p:nvSpPr>
        <p:spPr/>
        <p:txBody>
          <a:bodyPr/>
          <a:lstStyle/>
          <a:p>
            <a:r>
              <a:rPr lang="en-NZ" dirty="0"/>
              <a:t>1) Parking lot</a:t>
            </a:r>
          </a:p>
        </p:txBody>
      </p:sp>
      <p:sp>
        <p:nvSpPr>
          <p:cNvPr id="3" name="Content Placeholder 2">
            <a:extLst>
              <a:ext uri="{FF2B5EF4-FFF2-40B4-BE49-F238E27FC236}">
                <a16:creationId xmlns:a16="http://schemas.microsoft.com/office/drawing/2014/main" id="{6D798F00-CA52-D753-5893-6BCD3D9C0A2D}"/>
              </a:ext>
            </a:extLst>
          </p:cNvPr>
          <p:cNvSpPr>
            <a:spLocks noGrp="1"/>
          </p:cNvSpPr>
          <p:nvPr>
            <p:ph idx="1"/>
          </p:nvPr>
        </p:nvSpPr>
        <p:spPr>
          <a:xfrm>
            <a:off x="577969" y="2146299"/>
            <a:ext cx="8031191" cy="3899513"/>
          </a:xfrm>
        </p:spPr>
        <p:txBody>
          <a:bodyPr/>
          <a:lstStyle/>
          <a:p>
            <a:pPr marL="474796" indent="-474796">
              <a:buFont typeface="+mj-lt"/>
              <a:buAutoNum type="arabicPeriod"/>
            </a:pPr>
            <a:endParaRPr lang="en-US" sz="2585" dirty="0"/>
          </a:p>
        </p:txBody>
      </p:sp>
      <p:sp>
        <p:nvSpPr>
          <p:cNvPr id="4" name="Slide Number Placeholder 3">
            <a:extLst>
              <a:ext uri="{FF2B5EF4-FFF2-40B4-BE49-F238E27FC236}">
                <a16:creationId xmlns:a16="http://schemas.microsoft.com/office/drawing/2014/main" id="{6E7C99D8-0D81-9FDD-44B4-B5CE7B125928}"/>
              </a:ext>
            </a:extLst>
          </p:cNvPr>
          <p:cNvSpPr>
            <a:spLocks noGrp="1"/>
          </p:cNvSpPr>
          <p:nvPr>
            <p:ph type="sldNum" sz="quarter" idx="12"/>
          </p:nvPr>
        </p:nvSpPr>
        <p:spPr/>
        <p:txBody>
          <a:bodyPr/>
          <a:lstStyle/>
          <a:p>
            <a:fld id="{0ED95122-A112-0844-98BC-D2A9AE745818}" type="slidenum">
              <a:rPr lang="en-US" smtClean="0"/>
              <a:t>84</a:t>
            </a:fld>
            <a:endParaRPr lang="en-US" dirty="0"/>
          </a:p>
        </p:txBody>
      </p:sp>
      <p:pic>
        <p:nvPicPr>
          <p:cNvPr id="6" name="Picture 5">
            <a:extLst>
              <a:ext uri="{FF2B5EF4-FFF2-40B4-BE49-F238E27FC236}">
                <a16:creationId xmlns:a16="http://schemas.microsoft.com/office/drawing/2014/main" id="{0BA3C217-301C-8158-D884-E24A3509C3A1}"/>
              </a:ext>
            </a:extLst>
          </p:cNvPr>
          <p:cNvPicPr>
            <a:picLocks noChangeAspect="1"/>
          </p:cNvPicPr>
          <p:nvPr/>
        </p:nvPicPr>
        <p:blipFill>
          <a:blip r:embed="rId2"/>
          <a:srcRect l="6658" t="39920" r="1250" b="43642"/>
          <a:stretch>
            <a:fillRect/>
          </a:stretch>
        </p:blipFill>
        <p:spPr>
          <a:xfrm>
            <a:off x="685437" y="363684"/>
            <a:ext cx="7773126" cy="1040560"/>
          </a:xfrm>
          <a:prstGeom prst="rect">
            <a:avLst/>
          </a:prstGeom>
        </p:spPr>
      </p:pic>
    </p:spTree>
    <p:extLst>
      <p:ext uri="{BB962C8B-B14F-4D97-AF65-F5344CB8AC3E}">
        <p14:creationId xmlns:p14="http://schemas.microsoft.com/office/powerpoint/2010/main" val="115247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DB783-6B38-9713-8E0B-2D870FDBDB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59D7C8-8A66-7E4C-6561-0F3D72BEA140}"/>
              </a:ext>
            </a:extLst>
          </p:cNvPr>
          <p:cNvSpPr>
            <a:spLocks noGrp="1"/>
          </p:cNvSpPr>
          <p:nvPr>
            <p:ph type="title"/>
          </p:nvPr>
        </p:nvSpPr>
        <p:spPr/>
        <p:txBody>
          <a:bodyPr>
            <a:normAutofit/>
          </a:bodyPr>
          <a:lstStyle/>
          <a:p>
            <a:r>
              <a:rPr lang="en-AU" dirty="0"/>
              <a:t>Exercise: Which Palau seabirds to monitor?</a:t>
            </a:r>
          </a:p>
        </p:txBody>
      </p:sp>
      <p:sp>
        <p:nvSpPr>
          <p:cNvPr id="5" name="Content Placeholder 4">
            <a:extLst>
              <a:ext uri="{FF2B5EF4-FFF2-40B4-BE49-F238E27FC236}">
                <a16:creationId xmlns:a16="http://schemas.microsoft.com/office/drawing/2014/main" id="{A8CCF8E3-6A2B-73D5-939C-3BF1627000F5}"/>
              </a:ext>
            </a:extLst>
          </p:cNvPr>
          <p:cNvSpPr>
            <a:spLocks noGrp="1"/>
          </p:cNvSpPr>
          <p:nvPr>
            <p:ph idx="1"/>
          </p:nvPr>
        </p:nvSpPr>
        <p:spPr/>
        <p:txBody>
          <a:bodyPr>
            <a:normAutofit fontScale="92500" lnSpcReduction="10000"/>
          </a:bodyPr>
          <a:lstStyle/>
          <a:p>
            <a:pPr marL="0" indent="0">
              <a:buNone/>
            </a:pPr>
            <a:r>
              <a:rPr lang="en-AU" dirty="0"/>
              <a:t>In groups, discuss which seabirds are candidates for monitoring</a:t>
            </a:r>
          </a:p>
          <a:p>
            <a:pPr marL="514350" indent="-514350">
              <a:buFont typeface="+mj-lt"/>
              <a:buAutoNum type="arabicPeriod"/>
            </a:pPr>
            <a:r>
              <a:rPr lang="en-US" dirty="0"/>
              <a:t>Which are the key Palau species to monitor?</a:t>
            </a:r>
          </a:p>
          <a:p>
            <a:pPr marL="514350" indent="-514350">
              <a:buFont typeface="+mj-lt"/>
              <a:buAutoNum type="arabicPeriod"/>
            </a:pPr>
            <a:r>
              <a:rPr lang="en-US" dirty="0"/>
              <a:t>General assessment vs more quantified monitoring of sensitive ones?</a:t>
            </a:r>
          </a:p>
          <a:p>
            <a:pPr marL="514350" indent="-514350">
              <a:buFont typeface="+mj-lt"/>
              <a:buAutoNum type="arabicPeriod"/>
            </a:pPr>
            <a:r>
              <a:rPr lang="en-US" dirty="0"/>
              <a:t>Indicator species, e.g. Sooty Tern, Bridled Tern, Tropical Shearwater, Frigatebirds, Boobies and Tropicbirds?</a:t>
            </a:r>
          </a:p>
          <a:p>
            <a:pPr marL="514350" indent="-514350">
              <a:buFont typeface="+mj-lt"/>
              <a:buAutoNum type="arabicPeriod"/>
            </a:pPr>
            <a:r>
              <a:rPr lang="en-AU" dirty="0"/>
              <a:t>Site-based approaches? For example, the colonies in the Pacific Seabird Colony Database</a:t>
            </a:r>
          </a:p>
          <a:p>
            <a:pPr marL="514350" indent="-514350">
              <a:buFont typeface="+mj-lt"/>
              <a:buAutoNum type="arabicPeriod"/>
            </a:pPr>
            <a:r>
              <a:rPr lang="en-US" dirty="0"/>
              <a:t>Incorporation into the annual survey?</a:t>
            </a:r>
          </a:p>
        </p:txBody>
      </p:sp>
    </p:spTree>
    <p:extLst>
      <p:ext uri="{BB962C8B-B14F-4D97-AF65-F5344CB8AC3E}">
        <p14:creationId xmlns:p14="http://schemas.microsoft.com/office/powerpoint/2010/main" val="214081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1DD0B-A5C2-86B5-6939-FB711230A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4DD280-16D6-2ED1-E54B-B889C2427A57}"/>
              </a:ext>
            </a:extLst>
          </p:cNvPr>
          <p:cNvSpPr>
            <a:spLocks noGrp="1"/>
          </p:cNvSpPr>
          <p:nvPr>
            <p:ph type="title"/>
          </p:nvPr>
        </p:nvSpPr>
        <p:spPr/>
        <p:txBody>
          <a:bodyPr>
            <a:normAutofit fontScale="90000"/>
          </a:bodyPr>
          <a:lstStyle/>
          <a:p>
            <a:r>
              <a:rPr lang="en-NZ" dirty="0"/>
              <a:t>Population monitoring – Sooty and Bridled Terns</a:t>
            </a:r>
          </a:p>
        </p:txBody>
      </p:sp>
      <p:sp>
        <p:nvSpPr>
          <p:cNvPr id="3" name="Content Placeholder 2">
            <a:extLst>
              <a:ext uri="{FF2B5EF4-FFF2-40B4-BE49-F238E27FC236}">
                <a16:creationId xmlns:a16="http://schemas.microsoft.com/office/drawing/2014/main" id="{593DDD85-1D3A-F719-AB23-CAFF28B1E7C0}"/>
              </a:ext>
            </a:extLst>
          </p:cNvPr>
          <p:cNvSpPr>
            <a:spLocks noGrp="1"/>
          </p:cNvSpPr>
          <p:nvPr>
            <p:ph idx="1"/>
          </p:nvPr>
        </p:nvSpPr>
        <p:spPr>
          <a:xfrm>
            <a:off x="673100" y="1171635"/>
            <a:ext cx="8255239" cy="4874178"/>
          </a:xfrm>
        </p:spPr>
        <p:txBody>
          <a:bodyPr>
            <a:normAutofit/>
          </a:bodyPr>
          <a:lstStyle/>
          <a:p>
            <a:pPr marL="0" indent="0">
              <a:buNone/>
            </a:pPr>
            <a:r>
              <a:rPr lang="en-NZ" dirty="0"/>
              <a:t>Objective – what is the (annual or every few years?) distribution and colony sizes of these tern species</a:t>
            </a:r>
          </a:p>
          <a:p>
            <a:r>
              <a:rPr lang="en-NZ" dirty="0"/>
              <a:t>Explanation – this will allow population trends to be developed over the years and allow interpretations to be made of any deviations</a:t>
            </a:r>
          </a:p>
          <a:p>
            <a:r>
              <a:rPr lang="en-NZ" dirty="0"/>
              <a:t>How? 1. map colony areas (ha) using GPS </a:t>
            </a:r>
          </a:p>
          <a:p>
            <a:pPr marL="0" indent="0">
              <a:buNone/>
            </a:pPr>
            <a:r>
              <a:rPr lang="en-NZ" dirty="0"/>
              <a:t>	2. potentially also complete internal transects to determine nest density and therefore total nests</a:t>
            </a:r>
          </a:p>
          <a:p>
            <a:pPr marL="0" indent="0">
              <a:buNone/>
            </a:pPr>
            <a:r>
              <a:rPr lang="en-NZ" dirty="0"/>
              <a:t>	</a:t>
            </a:r>
          </a:p>
        </p:txBody>
      </p:sp>
    </p:spTree>
    <p:extLst>
      <p:ext uri="{BB962C8B-B14F-4D97-AF65-F5344CB8AC3E}">
        <p14:creationId xmlns:p14="http://schemas.microsoft.com/office/powerpoint/2010/main" val="33764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B789C-2569-3594-92B1-0962E3D1B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28E20-99FB-A171-CD92-6C044D0BC6A3}"/>
              </a:ext>
            </a:extLst>
          </p:cNvPr>
          <p:cNvSpPr>
            <a:spLocks noGrp="1"/>
          </p:cNvSpPr>
          <p:nvPr>
            <p:ph type="title"/>
          </p:nvPr>
        </p:nvSpPr>
        <p:spPr/>
        <p:txBody>
          <a:bodyPr>
            <a:normAutofit fontScale="90000"/>
          </a:bodyPr>
          <a:lstStyle/>
          <a:p>
            <a:r>
              <a:rPr lang="en-NZ" dirty="0"/>
              <a:t>Population monitoring – Sooty and Bridled Terns</a:t>
            </a:r>
          </a:p>
        </p:txBody>
      </p:sp>
      <p:sp>
        <p:nvSpPr>
          <p:cNvPr id="3" name="Content Placeholder 2">
            <a:extLst>
              <a:ext uri="{FF2B5EF4-FFF2-40B4-BE49-F238E27FC236}">
                <a16:creationId xmlns:a16="http://schemas.microsoft.com/office/drawing/2014/main" id="{491ECF12-74F2-9511-3ECD-AF70D88EB95B}"/>
              </a:ext>
            </a:extLst>
          </p:cNvPr>
          <p:cNvSpPr>
            <a:spLocks noGrp="1"/>
          </p:cNvSpPr>
          <p:nvPr>
            <p:ph idx="1"/>
          </p:nvPr>
        </p:nvSpPr>
        <p:spPr>
          <a:xfrm>
            <a:off x="577969" y="1171635"/>
            <a:ext cx="8127881" cy="4874178"/>
          </a:xfrm>
        </p:spPr>
        <p:txBody>
          <a:bodyPr>
            <a:normAutofit/>
          </a:bodyPr>
          <a:lstStyle/>
          <a:p>
            <a:r>
              <a:rPr lang="en-NZ" dirty="0"/>
              <a:t>Data example for visit 1</a:t>
            </a:r>
          </a:p>
        </p:txBody>
      </p:sp>
      <p:graphicFrame>
        <p:nvGraphicFramePr>
          <p:cNvPr id="4" name="Table 3">
            <a:extLst>
              <a:ext uri="{FF2B5EF4-FFF2-40B4-BE49-F238E27FC236}">
                <a16:creationId xmlns:a16="http://schemas.microsoft.com/office/drawing/2014/main" id="{9FE86DBC-62B2-A81A-4F66-75EB131D8F07}"/>
              </a:ext>
            </a:extLst>
          </p:cNvPr>
          <p:cNvGraphicFramePr>
            <a:graphicFrameLocks noGrp="1"/>
          </p:cNvGraphicFramePr>
          <p:nvPr/>
        </p:nvGraphicFramePr>
        <p:xfrm>
          <a:off x="480447" y="1689315"/>
          <a:ext cx="8338087" cy="3777208"/>
        </p:xfrm>
        <a:graphic>
          <a:graphicData uri="http://schemas.openxmlformats.org/drawingml/2006/table">
            <a:tbl>
              <a:tblPr firstRow="1" bandRow="1">
                <a:tableStyleId>{5DA37D80-6434-44D0-A028-1B22A696006F}</a:tableStyleId>
              </a:tblPr>
              <a:tblGrid>
                <a:gridCol w="818474">
                  <a:extLst>
                    <a:ext uri="{9D8B030D-6E8A-4147-A177-3AD203B41FA5}">
                      <a16:colId xmlns:a16="http://schemas.microsoft.com/office/drawing/2014/main" val="349561915"/>
                    </a:ext>
                  </a:extLst>
                </a:gridCol>
                <a:gridCol w="691129">
                  <a:extLst>
                    <a:ext uri="{9D8B030D-6E8A-4147-A177-3AD203B41FA5}">
                      <a16:colId xmlns:a16="http://schemas.microsoft.com/office/drawing/2014/main" val="30453446"/>
                    </a:ext>
                  </a:extLst>
                </a:gridCol>
                <a:gridCol w="551672">
                  <a:extLst>
                    <a:ext uri="{9D8B030D-6E8A-4147-A177-3AD203B41FA5}">
                      <a16:colId xmlns:a16="http://schemas.microsoft.com/office/drawing/2014/main" val="2089499648"/>
                    </a:ext>
                  </a:extLst>
                </a:gridCol>
                <a:gridCol w="839326">
                  <a:extLst>
                    <a:ext uri="{9D8B030D-6E8A-4147-A177-3AD203B41FA5}">
                      <a16:colId xmlns:a16="http://schemas.microsoft.com/office/drawing/2014/main" val="3389666876"/>
                    </a:ext>
                  </a:extLst>
                </a:gridCol>
                <a:gridCol w="904469">
                  <a:extLst>
                    <a:ext uri="{9D8B030D-6E8A-4147-A177-3AD203B41FA5}">
                      <a16:colId xmlns:a16="http://schemas.microsoft.com/office/drawing/2014/main" val="3775077545"/>
                    </a:ext>
                  </a:extLst>
                </a:gridCol>
                <a:gridCol w="904469">
                  <a:extLst>
                    <a:ext uri="{9D8B030D-6E8A-4147-A177-3AD203B41FA5}">
                      <a16:colId xmlns:a16="http://schemas.microsoft.com/office/drawing/2014/main" val="2407419739"/>
                    </a:ext>
                  </a:extLst>
                </a:gridCol>
                <a:gridCol w="904469">
                  <a:extLst>
                    <a:ext uri="{9D8B030D-6E8A-4147-A177-3AD203B41FA5}">
                      <a16:colId xmlns:a16="http://schemas.microsoft.com/office/drawing/2014/main" val="3490830626"/>
                    </a:ext>
                  </a:extLst>
                </a:gridCol>
                <a:gridCol w="2724079">
                  <a:extLst>
                    <a:ext uri="{9D8B030D-6E8A-4147-A177-3AD203B41FA5}">
                      <a16:colId xmlns:a16="http://schemas.microsoft.com/office/drawing/2014/main" val="397785734"/>
                    </a:ext>
                  </a:extLst>
                </a:gridCol>
              </a:tblGrid>
              <a:tr h="720410">
                <a:tc>
                  <a:txBody>
                    <a:bodyPr/>
                    <a:lstStyle/>
                    <a:p>
                      <a:r>
                        <a:rPr lang="en-AU" dirty="0"/>
                        <a:t>Species</a:t>
                      </a:r>
                    </a:p>
                  </a:txBody>
                  <a:tcPr/>
                </a:tc>
                <a:tc>
                  <a:txBody>
                    <a:bodyPr/>
                    <a:lstStyle/>
                    <a:p>
                      <a:r>
                        <a:rPr lang="en-AU" dirty="0"/>
                        <a:t>Date</a:t>
                      </a:r>
                    </a:p>
                  </a:txBody>
                  <a:tcPr/>
                </a:tc>
                <a:tc>
                  <a:txBody>
                    <a:bodyPr/>
                    <a:lstStyle/>
                    <a:p>
                      <a:r>
                        <a:rPr lang="en-AU" dirty="0"/>
                        <a:t>Site</a:t>
                      </a:r>
                    </a:p>
                  </a:txBody>
                  <a:tcPr/>
                </a:tc>
                <a:tc>
                  <a:txBody>
                    <a:bodyPr/>
                    <a:lstStyle/>
                    <a:p>
                      <a:r>
                        <a:rPr lang="en-AU" dirty="0"/>
                        <a:t>Area ha</a:t>
                      </a:r>
                    </a:p>
                  </a:txBody>
                  <a:tcPr/>
                </a:tc>
                <a:tc>
                  <a:txBody>
                    <a:bodyPr/>
                    <a:lstStyle/>
                    <a:p>
                      <a:r>
                        <a:rPr lang="en-AU" dirty="0"/>
                        <a:t>No. nests if 1/10 m2</a:t>
                      </a:r>
                    </a:p>
                  </a:txBody>
                  <a:tcPr/>
                </a:tc>
                <a:tc>
                  <a:txBody>
                    <a:bodyPr/>
                    <a:lstStyle/>
                    <a:p>
                      <a:r>
                        <a:rPr lang="en-AU" dirty="0"/>
                        <a:t>No. chicks</a:t>
                      </a:r>
                    </a:p>
                  </a:txBody>
                  <a:tcPr/>
                </a:tc>
                <a:tc>
                  <a:txBody>
                    <a:bodyPr/>
                    <a:lstStyle/>
                    <a:p>
                      <a:r>
                        <a:rPr lang="en-AU" dirty="0"/>
                        <a:t>No. flying juvs</a:t>
                      </a:r>
                    </a:p>
                  </a:txBody>
                  <a:tcPr/>
                </a:tc>
                <a:tc>
                  <a:txBody>
                    <a:bodyPr/>
                    <a:lstStyle/>
                    <a:p>
                      <a:r>
                        <a:rPr lang="en-AU" dirty="0"/>
                        <a:t>Comment, observers</a:t>
                      </a:r>
                    </a:p>
                  </a:txBody>
                  <a:tcPr/>
                </a:tc>
                <a:extLst>
                  <a:ext uri="{0D108BD9-81ED-4DB2-BD59-A6C34878D82A}">
                    <a16:rowId xmlns:a16="http://schemas.microsoft.com/office/drawing/2014/main" val="3356901640"/>
                  </a:ext>
                </a:extLst>
              </a:tr>
              <a:tr h="511258">
                <a:tc>
                  <a:txBody>
                    <a:bodyPr/>
                    <a:lstStyle/>
                    <a:p>
                      <a:r>
                        <a:rPr lang="en-AU" dirty="0"/>
                        <a:t>So Te</a:t>
                      </a:r>
                    </a:p>
                  </a:txBody>
                  <a:tcPr/>
                </a:tc>
                <a:tc>
                  <a:txBody>
                    <a:bodyPr/>
                    <a:lstStyle/>
                    <a:p>
                      <a:r>
                        <a:rPr lang="en-AU" dirty="0"/>
                        <a:t>xxx</a:t>
                      </a:r>
                    </a:p>
                  </a:txBody>
                  <a:tcPr/>
                </a:tc>
                <a:tc>
                  <a:txBody>
                    <a:bodyPr/>
                    <a:lstStyle/>
                    <a:p>
                      <a:r>
                        <a:rPr lang="en-AU" dirty="0"/>
                        <a:t>Site 1</a:t>
                      </a:r>
                    </a:p>
                  </a:txBody>
                  <a:tcPr/>
                </a:tc>
                <a:tc>
                  <a:txBody>
                    <a:bodyPr/>
                    <a:lstStyle/>
                    <a:p>
                      <a:r>
                        <a:rPr lang="en-AU" dirty="0"/>
                        <a:t>2.2 </a:t>
                      </a:r>
                    </a:p>
                  </a:txBody>
                  <a:tcPr/>
                </a:tc>
                <a:tc>
                  <a:txBody>
                    <a:bodyPr/>
                    <a:lstStyle/>
                    <a:p>
                      <a:r>
                        <a:rPr lang="en-AU" dirty="0"/>
                        <a:t>+/- 2200</a:t>
                      </a:r>
                    </a:p>
                  </a:txBody>
                  <a:tcPr/>
                </a:tc>
                <a:tc>
                  <a:txBody>
                    <a:bodyPr/>
                    <a:lstStyle/>
                    <a:p>
                      <a:r>
                        <a:rPr lang="en-AU" dirty="0"/>
                        <a:t>&lt;10</a:t>
                      </a:r>
                    </a:p>
                  </a:txBody>
                  <a:tcPr/>
                </a:tc>
                <a:tc>
                  <a:txBody>
                    <a:bodyPr/>
                    <a:lstStyle/>
                    <a:p>
                      <a:r>
                        <a:rPr lang="en-AU" dirty="0"/>
                        <a:t>0</a:t>
                      </a:r>
                    </a:p>
                  </a:txBody>
                  <a:tcPr/>
                </a:tc>
                <a:tc>
                  <a:txBody>
                    <a:bodyPr/>
                    <a:lstStyle/>
                    <a:p>
                      <a:r>
                        <a:rPr lang="en-AU" dirty="0"/>
                        <a:t>A few chicks in centre of colony. No sign predation.  JC, RD obs</a:t>
                      </a:r>
                    </a:p>
                  </a:txBody>
                  <a:tcPr/>
                </a:tc>
                <a:extLst>
                  <a:ext uri="{0D108BD9-81ED-4DB2-BD59-A6C34878D82A}">
                    <a16:rowId xmlns:a16="http://schemas.microsoft.com/office/drawing/2014/main" val="3785273474"/>
                  </a:ext>
                </a:extLst>
              </a:tr>
              <a:tr h="509108">
                <a:tc>
                  <a:txBody>
                    <a:bodyPr/>
                    <a:lstStyle/>
                    <a:p>
                      <a:r>
                        <a:rPr lang="en-AU" dirty="0"/>
                        <a:t>Br Te</a:t>
                      </a:r>
                    </a:p>
                  </a:txBody>
                  <a:tcPr/>
                </a:tc>
                <a:tc>
                  <a:txBody>
                    <a:bodyPr/>
                    <a:lstStyle/>
                    <a:p>
                      <a:r>
                        <a:rPr lang="en-AU" dirty="0" err="1"/>
                        <a:t>Xxx</a:t>
                      </a:r>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350" b="0" i="0" u="none" strike="noStrike" kern="1200" cap="none" spc="0" normalizeH="0" baseline="0" noProof="0" dirty="0">
                          <a:ln>
                            <a:noFill/>
                          </a:ln>
                          <a:solidFill>
                            <a:prstClr val="black"/>
                          </a:solidFill>
                          <a:effectLst/>
                          <a:uLnTx/>
                          <a:uFillTx/>
                          <a:latin typeface="Georgia"/>
                          <a:ea typeface="+mn-ea"/>
                          <a:cs typeface="+mn-cs"/>
                        </a:rPr>
                        <a:t>Site 1</a:t>
                      </a:r>
                    </a:p>
                  </a:txBody>
                  <a:tcPr/>
                </a:tc>
                <a:tc>
                  <a:txBody>
                    <a:bodyPr/>
                    <a:lstStyle/>
                    <a:p>
                      <a:r>
                        <a:rPr lang="en-AU" dirty="0"/>
                        <a:t>NA</a:t>
                      </a:r>
                    </a:p>
                  </a:txBody>
                  <a:tcPr/>
                </a:tc>
                <a:tc>
                  <a:txBody>
                    <a:bodyPr/>
                    <a:lstStyle/>
                    <a:p>
                      <a:r>
                        <a:rPr lang="en-AU" dirty="0"/>
                        <a:t>24</a:t>
                      </a:r>
                    </a:p>
                  </a:txBody>
                  <a:tcPr/>
                </a:tc>
                <a:tc>
                  <a:txBody>
                    <a:bodyPr/>
                    <a:lstStyle/>
                    <a:p>
                      <a:r>
                        <a:rPr lang="en-AU" dirty="0"/>
                        <a:t>0</a:t>
                      </a:r>
                    </a:p>
                  </a:txBody>
                  <a:tcPr/>
                </a:tc>
                <a:tc>
                  <a:txBody>
                    <a:bodyPr/>
                    <a:lstStyle/>
                    <a:p>
                      <a:r>
                        <a:rPr lang="en-AU" dirty="0"/>
                        <a:t>0</a:t>
                      </a:r>
                    </a:p>
                  </a:txBody>
                  <a:tcPr/>
                </a:tc>
                <a:tc>
                  <a:txBody>
                    <a:bodyPr/>
                    <a:lstStyle/>
                    <a:p>
                      <a:r>
                        <a:rPr lang="en-AU" dirty="0"/>
                        <a:t>All eggs, 2 predated eggs (rat? refer pics 2026-1022.) No chicks.</a:t>
                      </a:r>
                    </a:p>
                  </a:txBody>
                  <a:tcPr/>
                </a:tc>
                <a:extLst>
                  <a:ext uri="{0D108BD9-81ED-4DB2-BD59-A6C34878D82A}">
                    <a16:rowId xmlns:a16="http://schemas.microsoft.com/office/drawing/2014/main" val="3858729213"/>
                  </a:ext>
                </a:extLst>
              </a:tr>
              <a:tr h="509108">
                <a:tc>
                  <a:txBody>
                    <a:bodyPr/>
                    <a:lstStyle/>
                    <a:p>
                      <a:endParaRPr lang="en-AU" dirty="0"/>
                    </a:p>
                  </a:txBody>
                  <a:tcPr/>
                </a:tc>
                <a:tc>
                  <a:txBody>
                    <a:bodyPr/>
                    <a:lstStyle/>
                    <a:p>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AU" sz="1350" b="0" i="0" u="none" strike="noStrike" kern="1200" cap="none" spc="0" normalizeH="0" baseline="0" noProof="0" dirty="0">
                        <a:ln>
                          <a:noFill/>
                        </a:ln>
                        <a:solidFill>
                          <a:prstClr val="black"/>
                        </a:solidFill>
                        <a:effectLst/>
                        <a:uLnTx/>
                        <a:uFillTx/>
                        <a:latin typeface="Georgia"/>
                        <a:ea typeface="+mn-ea"/>
                        <a:cs typeface="+mn-cs"/>
                      </a:endParaRP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4242742599"/>
                  </a:ext>
                </a:extLst>
              </a:tr>
              <a:tr h="509108">
                <a:tc>
                  <a:txBody>
                    <a:bodyPr/>
                    <a:lstStyle/>
                    <a:p>
                      <a:endParaRPr lang="en-AU" dirty="0"/>
                    </a:p>
                  </a:txBody>
                  <a:tcPr/>
                </a:tc>
                <a:tc>
                  <a:txBody>
                    <a:bodyPr/>
                    <a:lstStyle/>
                    <a:p>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AU" sz="1350" b="0" i="0" u="none" strike="noStrike" kern="1200" cap="none" spc="0" normalizeH="0" baseline="0" noProof="0" dirty="0">
                        <a:ln>
                          <a:noFill/>
                        </a:ln>
                        <a:solidFill>
                          <a:prstClr val="black"/>
                        </a:solidFill>
                        <a:effectLst/>
                        <a:uLnTx/>
                        <a:uFillTx/>
                        <a:latin typeface="Georgia"/>
                        <a:ea typeface="+mn-ea"/>
                        <a:cs typeface="+mn-cs"/>
                      </a:endParaRP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999592122"/>
                  </a:ext>
                </a:extLst>
              </a:tr>
              <a:tr h="509108">
                <a:tc>
                  <a:txBody>
                    <a:bodyPr/>
                    <a:lstStyle/>
                    <a:p>
                      <a:endParaRPr lang="en-AU" dirty="0"/>
                    </a:p>
                  </a:txBody>
                  <a:tcPr/>
                </a:tc>
                <a:tc>
                  <a:txBody>
                    <a:bodyPr/>
                    <a:lstStyle/>
                    <a:p>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AU" sz="1350" b="0" i="0" u="none" strike="noStrike" kern="1200" cap="none" spc="0" normalizeH="0" baseline="0" noProof="0" dirty="0">
                        <a:ln>
                          <a:noFill/>
                        </a:ln>
                        <a:solidFill>
                          <a:prstClr val="black"/>
                        </a:solidFill>
                        <a:effectLst/>
                        <a:uLnTx/>
                        <a:uFillTx/>
                        <a:latin typeface="Georgia"/>
                        <a:ea typeface="+mn-ea"/>
                        <a:cs typeface="+mn-cs"/>
                      </a:endParaRP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4201889709"/>
                  </a:ext>
                </a:extLst>
              </a:tr>
              <a:tr h="509108">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612820355"/>
                  </a:ext>
                </a:extLst>
              </a:tr>
            </a:tbl>
          </a:graphicData>
        </a:graphic>
      </p:graphicFrame>
      <p:pic>
        <p:nvPicPr>
          <p:cNvPr id="8" name="Picture 2" descr="Image Result">
            <a:extLst>
              <a:ext uri="{FF2B5EF4-FFF2-40B4-BE49-F238E27FC236}">
                <a16:creationId xmlns:a16="http://schemas.microsoft.com/office/drawing/2014/main" id="{044B4C48-47D5-939B-9EE0-083FFA1DD6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6323" y="3560323"/>
            <a:ext cx="3297677" cy="3297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686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67A6E-E55E-F988-81C6-3243E4E4FC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E59FEA-12CB-7A34-3F92-BE09989C0083}"/>
              </a:ext>
            </a:extLst>
          </p:cNvPr>
          <p:cNvSpPr>
            <a:spLocks noGrp="1"/>
          </p:cNvSpPr>
          <p:nvPr>
            <p:ph type="title"/>
          </p:nvPr>
        </p:nvSpPr>
        <p:spPr/>
        <p:txBody>
          <a:bodyPr>
            <a:normAutofit fontScale="90000"/>
          </a:bodyPr>
          <a:lstStyle/>
          <a:p>
            <a:r>
              <a:rPr lang="en-NZ" dirty="0"/>
              <a:t>Breeding success – health of a breeding colony</a:t>
            </a:r>
          </a:p>
        </p:txBody>
      </p:sp>
      <p:sp>
        <p:nvSpPr>
          <p:cNvPr id="3" name="Content Placeholder 2">
            <a:extLst>
              <a:ext uri="{FF2B5EF4-FFF2-40B4-BE49-F238E27FC236}">
                <a16:creationId xmlns:a16="http://schemas.microsoft.com/office/drawing/2014/main" id="{51CC5843-D4A6-4530-CF09-0ADAB8C0C192}"/>
              </a:ext>
            </a:extLst>
          </p:cNvPr>
          <p:cNvSpPr>
            <a:spLocks noGrp="1"/>
          </p:cNvSpPr>
          <p:nvPr>
            <p:ph idx="1"/>
          </p:nvPr>
        </p:nvSpPr>
        <p:spPr>
          <a:xfrm>
            <a:off x="577969" y="1171635"/>
            <a:ext cx="8153655" cy="4874178"/>
          </a:xfrm>
        </p:spPr>
        <p:txBody>
          <a:bodyPr>
            <a:normAutofit fontScale="92500" lnSpcReduction="20000"/>
          </a:bodyPr>
          <a:lstStyle/>
          <a:p>
            <a:pPr marL="0" indent="0">
              <a:buNone/>
            </a:pPr>
            <a:r>
              <a:rPr lang="en-US" dirty="0"/>
              <a:t>Objective – determine roughly what % of eggs give rise to a fledgling (juvenile bird that has left the nest) </a:t>
            </a:r>
          </a:p>
          <a:p>
            <a:r>
              <a:rPr lang="en-US" dirty="0"/>
              <a:t>Seldom possible to monitor individual nests over 3+ months, unless… (see later)</a:t>
            </a:r>
          </a:p>
          <a:p>
            <a:r>
              <a:rPr lang="en-US" dirty="0"/>
              <a:t>So, an index of breeding success is the next best option</a:t>
            </a:r>
          </a:p>
          <a:p>
            <a:r>
              <a:rPr lang="en-US" dirty="0"/>
              <a:t>Late in breeding “season” assess stages that all or a sample of nesting birds is at: Pre-laying, Incubation, Chick, Juvenile (flying), Dead chick.</a:t>
            </a:r>
          </a:p>
          <a:p>
            <a:r>
              <a:rPr lang="en-US" dirty="0"/>
              <a:t>Try to avoid excessively disturbing nesting birds even if it means not being able to see nest contents (in which case call a sitting adult “incubating” even though it might be covering a  downy chick).  </a:t>
            </a:r>
          </a:p>
          <a:p>
            <a:endParaRPr lang="en-NZ" dirty="0"/>
          </a:p>
        </p:txBody>
      </p:sp>
    </p:spTree>
    <p:extLst>
      <p:ext uri="{BB962C8B-B14F-4D97-AF65-F5344CB8AC3E}">
        <p14:creationId xmlns:p14="http://schemas.microsoft.com/office/powerpoint/2010/main" val="80725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C79F9-174C-E752-26DF-A35DD60B1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EF5F9-C130-AD5B-4860-5E8B9D9D31B2}"/>
              </a:ext>
            </a:extLst>
          </p:cNvPr>
          <p:cNvSpPr>
            <a:spLocks noGrp="1"/>
          </p:cNvSpPr>
          <p:nvPr>
            <p:ph type="title"/>
          </p:nvPr>
        </p:nvSpPr>
        <p:spPr>
          <a:xfrm>
            <a:off x="355478" y="265176"/>
            <a:ext cx="8788522" cy="821752"/>
          </a:xfrm>
        </p:spPr>
        <p:txBody>
          <a:bodyPr>
            <a:normAutofit fontScale="90000"/>
          </a:bodyPr>
          <a:lstStyle/>
          <a:p>
            <a:r>
              <a:rPr lang="en-NZ" dirty="0"/>
              <a:t>Example of population monitoring and breeding success in adjacent Sooty and Bridled Tern colonies</a:t>
            </a:r>
          </a:p>
        </p:txBody>
      </p:sp>
      <p:sp>
        <p:nvSpPr>
          <p:cNvPr id="3" name="Content Placeholder 2">
            <a:extLst>
              <a:ext uri="{FF2B5EF4-FFF2-40B4-BE49-F238E27FC236}">
                <a16:creationId xmlns:a16="http://schemas.microsoft.com/office/drawing/2014/main" id="{6447C345-C345-A2F8-7DB4-030DA6F10A6A}"/>
              </a:ext>
            </a:extLst>
          </p:cNvPr>
          <p:cNvSpPr>
            <a:spLocks noGrp="1"/>
          </p:cNvSpPr>
          <p:nvPr>
            <p:ph idx="1"/>
          </p:nvPr>
        </p:nvSpPr>
        <p:spPr>
          <a:xfrm>
            <a:off x="577969" y="1171635"/>
            <a:ext cx="8127881" cy="4874178"/>
          </a:xfrm>
        </p:spPr>
        <p:txBody>
          <a:bodyPr>
            <a:normAutofit/>
          </a:bodyPr>
          <a:lstStyle/>
          <a:p>
            <a:r>
              <a:rPr lang="en-NZ" dirty="0"/>
              <a:t>Data example for visit 1 and 2</a:t>
            </a:r>
          </a:p>
        </p:txBody>
      </p:sp>
      <p:graphicFrame>
        <p:nvGraphicFramePr>
          <p:cNvPr id="4" name="Table 3">
            <a:extLst>
              <a:ext uri="{FF2B5EF4-FFF2-40B4-BE49-F238E27FC236}">
                <a16:creationId xmlns:a16="http://schemas.microsoft.com/office/drawing/2014/main" id="{54E4A20A-8610-E5C7-0730-BDC6CA1EDC44}"/>
              </a:ext>
            </a:extLst>
          </p:cNvPr>
          <p:cNvGraphicFramePr>
            <a:graphicFrameLocks noGrp="1"/>
          </p:cNvGraphicFramePr>
          <p:nvPr/>
        </p:nvGraphicFramePr>
        <p:xfrm>
          <a:off x="355478" y="1689315"/>
          <a:ext cx="8572863" cy="3976760"/>
        </p:xfrm>
        <a:graphic>
          <a:graphicData uri="http://schemas.openxmlformats.org/drawingml/2006/table">
            <a:tbl>
              <a:tblPr firstRow="1" bandRow="1">
                <a:tableStyleId>{5DA37D80-6434-44D0-A028-1B22A696006F}</a:tableStyleId>
              </a:tblPr>
              <a:tblGrid>
                <a:gridCol w="669313">
                  <a:extLst>
                    <a:ext uri="{9D8B030D-6E8A-4147-A177-3AD203B41FA5}">
                      <a16:colId xmlns:a16="http://schemas.microsoft.com/office/drawing/2014/main" val="349561915"/>
                    </a:ext>
                  </a:extLst>
                </a:gridCol>
                <a:gridCol w="661022">
                  <a:extLst>
                    <a:ext uri="{9D8B030D-6E8A-4147-A177-3AD203B41FA5}">
                      <a16:colId xmlns:a16="http://schemas.microsoft.com/office/drawing/2014/main" val="30453446"/>
                    </a:ext>
                  </a:extLst>
                </a:gridCol>
                <a:gridCol w="621952">
                  <a:extLst>
                    <a:ext uri="{9D8B030D-6E8A-4147-A177-3AD203B41FA5}">
                      <a16:colId xmlns:a16="http://schemas.microsoft.com/office/drawing/2014/main" val="2089499648"/>
                    </a:ext>
                  </a:extLst>
                </a:gridCol>
                <a:gridCol w="708450">
                  <a:extLst>
                    <a:ext uri="{9D8B030D-6E8A-4147-A177-3AD203B41FA5}">
                      <a16:colId xmlns:a16="http://schemas.microsoft.com/office/drawing/2014/main" val="3389666876"/>
                    </a:ext>
                  </a:extLst>
                </a:gridCol>
                <a:gridCol w="753668">
                  <a:extLst>
                    <a:ext uri="{9D8B030D-6E8A-4147-A177-3AD203B41FA5}">
                      <a16:colId xmlns:a16="http://schemas.microsoft.com/office/drawing/2014/main" val="3775077545"/>
                    </a:ext>
                  </a:extLst>
                </a:gridCol>
                <a:gridCol w="795541">
                  <a:extLst>
                    <a:ext uri="{9D8B030D-6E8A-4147-A177-3AD203B41FA5}">
                      <a16:colId xmlns:a16="http://schemas.microsoft.com/office/drawing/2014/main" val="2407419739"/>
                    </a:ext>
                  </a:extLst>
                </a:gridCol>
                <a:gridCol w="741802">
                  <a:extLst>
                    <a:ext uri="{9D8B030D-6E8A-4147-A177-3AD203B41FA5}">
                      <a16:colId xmlns:a16="http://schemas.microsoft.com/office/drawing/2014/main" val="3490830626"/>
                    </a:ext>
                  </a:extLst>
                </a:gridCol>
                <a:gridCol w="907594">
                  <a:extLst>
                    <a:ext uri="{9D8B030D-6E8A-4147-A177-3AD203B41FA5}">
                      <a16:colId xmlns:a16="http://schemas.microsoft.com/office/drawing/2014/main" val="1342459399"/>
                    </a:ext>
                  </a:extLst>
                </a:gridCol>
                <a:gridCol w="2713521">
                  <a:extLst>
                    <a:ext uri="{9D8B030D-6E8A-4147-A177-3AD203B41FA5}">
                      <a16:colId xmlns:a16="http://schemas.microsoft.com/office/drawing/2014/main" val="397785734"/>
                    </a:ext>
                  </a:extLst>
                </a:gridCol>
              </a:tblGrid>
              <a:tr h="720410">
                <a:tc>
                  <a:txBody>
                    <a:bodyPr/>
                    <a:lstStyle/>
                    <a:p>
                      <a:r>
                        <a:rPr lang="en-AU" dirty="0"/>
                        <a:t>Sp</a:t>
                      </a:r>
                    </a:p>
                  </a:txBody>
                  <a:tcPr/>
                </a:tc>
                <a:tc>
                  <a:txBody>
                    <a:bodyPr/>
                    <a:lstStyle/>
                    <a:p>
                      <a:r>
                        <a:rPr lang="en-AU" dirty="0"/>
                        <a:t>Date</a:t>
                      </a:r>
                    </a:p>
                  </a:txBody>
                  <a:tcPr/>
                </a:tc>
                <a:tc>
                  <a:txBody>
                    <a:bodyPr/>
                    <a:lstStyle/>
                    <a:p>
                      <a:r>
                        <a:rPr lang="en-AU" dirty="0"/>
                        <a:t>Site</a:t>
                      </a:r>
                    </a:p>
                  </a:txBody>
                  <a:tcPr/>
                </a:tc>
                <a:tc>
                  <a:txBody>
                    <a:bodyPr/>
                    <a:lstStyle/>
                    <a:p>
                      <a:r>
                        <a:rPr lang="en-AU" dirty="0"/>
                        <a:t>Area ha</a:t>
                      </a:r>
                    </a:p>
                  </a:txBody>
                  <a:tcPr/>
                </a:tc>
                <a:tc>
                  <a:txBody>
                    <a:bodyPr/>
                    <a:lstStyle/>
                    <a:p>
                      <a:r>
                        <a:rPr lang="en-AU" dirty="0"/>
                        <a:t>No. nests</a:t>
                      </a:r>
                    </a:p>
                  </a:txBody>
                  <a:tcPr/>
                </a:tc>
                <a:tc>
                  <a:txBody>
                    <a:bodyPr/>
                    <a:lstStyle/>
                    <a:p>
                      <a:r>
                        <a:rPr lang="en-AU" dirty="0"/>
                        <a:t>No. chicks</a:t>
                      </a:r>
                    </a:p>
                  </a:txBody>
                  <a:tcPr/>
                </a:tc>
                <a:tc>
                  <a:txBody>
                    <a:bodyPr/>
                    <a:lstStyle/>
                    <a:p>
                      <a:r>
                        <a:rPr lang="en-AU" dirty="0"/>
                        <a:t>No. flying juvs</a:t>
                      </a:r>
                    </a:p>
                  </a:txBody>
                  <a:tcPr/>
                </a:tc>
                <a:tc>
                  <a:txBody>
                    <a:bodyPr/>
                    <a:lstStyle/>
                    <a:p>
                      <a:r>
                        <a:rPr lang="en-AU" dirty="0"/>
                        <a:t>Est Br Success</a:t>
                      </a:r>
                    </a:p>
                  </a:txBody>
                  <a:tcPr/>
                </a:tc>
                <a:tc>
                  <a:txBody>
                    <a:bodyPr/>
                    <a:lstStyle/>
                    <a:p>
                      <a:r>
                        <a:rPr lang="en-AU" dirty="0"/>
                        <a:t>Comment, observers</a:t>
                      </a:r>
                    </a:p>
                  </a:txBody>
                  <a:tcPr/>
                </a:tc>
                <a:extLst>
                  <a:ext uri="{0D108BD9-81ED-4DB2-BD59-A6C34878D82A}">
                    <a16:rowId xmlns:a16="http://schemas.microsoft.com/office/drawing/2014/main" val="3356901640"/>
                  </a:ext>
                </a:extLst>
              </a:tr>
              <a:tr h="511258">
                <a:tc>
                  <a:txBody>
                    <a:bodyPr/>
                    <a:lstStyle/>
                    <a:p>
                      <a:r>
                        <a:rPr lang="en-AU" dirty="0"/>
                        <a:t>So Te</a:t>
                      </a:r>
                    </a:p>
                  </a:txBody>
                  <a:tcPr/>
                </a:tc>
                <a:tc>
                  <a:txBody>
                    <a:bodyPr/>
                    <a:lstStyle/>
                    <a:p>
                      <a:r>
                        <a:rPr lang="en-AU" dirty="0"/>
                        <a:t>xxx</a:t>
                      </a:r>
                    </a:p>
                  </a:txBody>
                  <a:tcPr/>
                </a:tc>
                <a:tc>
                  <a:txBody>
                    <a:bodyPr/>
                    <a:lstStyle/>
                    <a:p>
                      <a:r>
                        <a:rPr lang="en-AU" dirty="0"/>
                        <a:t>Site 1</a:t>
                      </a:r>
                    </a:p>
                  </a:txBody>
                  <a:tcPr/>
                </a:tc>
                <a:tc>
                  <a:txBody>
                    <a:bodyPr/>
                    <a:lstStyle/>
                    <a:p>
                      <a:r>
                        <a:rPr lang="en-AU" dirty="0"/>
                        <a:t>2.2 </a:t>
                      </a:r>
                    </a:p>
                  </a:txBody>
                  <a:tcPr/>
                </a:tc>
                <a:tc>
                  <a:txBody>
                    <a:bodyPr/>
                    <a:lstStyle/>
                    <a:p>
                      <a:r>
                        <a:rPr lang="en-AU" dirty="0"/>
                        <a:t>+/- 2200</a:t>
                      </a:r>
                    </a:p>
                  </a:txBody>
                  <a:tcPr/>
                </a:tc>
                <a:tc>
                  <a:txBody>
                    <a:bodyPr/>
                    <a:lstStyle/>
                    <a:p>
                      <a:r>
                        <a:rPr lang="en-AU" dirty="0"/>
                        <a:t>&lt;10</a:t>
                      </a:r>
                    </a:p>
                  </a:txBody>
                  <a:tcPr/>
                </a:tc>
                <a:tc>
                  <a:txBody>
                    <a:bodyPr/>
                    <a:lstStyle/>
                    <a:p>
                      <a:r>
                        <a:rPr lang="en-AU" dirty="0"/>
                        <a:t>0</a:t>
                      </a:r>
                    </a:p>
                  </a:txBody>
                  <a:tcPr/>
                </a:tc>
                <a:tc>
                  <a:txBody>
                    <a:bodyPr/>
                    <a:lstStyle/>
                    <a:p>
                      <a:r>
                        <a:rPr lang="en-AU" dirty="0"/>
                        <a:t>NA</a:t>
                      </a:r>
                    </a:p>
                  </a:txBody>
                  <a:tcPr/>
                </a:tc>
                <a:tc>
                  <a:txBody>
                    <a:bodyPr/>
                    <a:lstStyle/>
                    <a:p>
                      <a:r>
                        <a:rPr lang="en-AU" dirty="0"/>
                        <a:t>A few chicks in centre of colony. No sign predation.  JC, RD obs</a:t>
                      </a:r>
                    </a:p>
                  </a:txBody>
                  <a:tcPr/>
                </a:tc>
                <a:extLst>
                  <a:ext uri="{0D108BD9-81ED-4DB2-BD59-A6C34878D82A}">
                    <a16:rowId xmlns:a16="http://schemas.microsoft.com/office/drawing/2014/main" val="3785273474"/>
                  </a:ext>
                </a:extLst>
              </a:tr>
              <a:tr h="509108">
                <a:tc>
                  <a:txBody>
                    <a:bodyPr/>
                    <a:lstStyle/>
                    <a:p>
                      <a:r>
                        <a:rPr lang="en-AU" dirty="0"/>
                        <a:t>Br Te</a:t>
                      </a:r>
                    </a:p>
                  </a:txBody>
                  <a:tcPr/>
                </a:tc>
                <a:tc>
                  <a:txBody>
                    <a:bodyPr/>
                    <a:lstStyle/>
                    <a:p>
                      <a:r>
                        <a:rPr lang="en-AU" dirty="0" err="1"/>
                        <a:t>Xxx</a:t>
                      </a:r>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350" b="0" i="0" u="none" strike="noStrike" kern="1200" cap="none" spc="0" normalizeH="0" baseline="0" noProof="0" dirty="0">
                          <a:ln>
                            <a:noFill/>
                          </a:ln>
                          <a:solidFill>
                            <a:prstClr val="black"/>
                          </a:solidFill>
                          <a:effectLst/>
                          <a:uLnTx/>
                          <a:uFillTx/>
                          <a:latin typeface="Georgia"/>
                          <a:ea typeface="+mn-ea"/>
                          <a:cs typeface="+mn-cs"/>
                        </a:rPr>
                        <a:t>Site 1</a:t>
                      </a:r>
                    </a:p>
                  </a:txBody>
                  <a:tcPr/>
                </a:tc>
                <a:tc>
                  <a:txBody>
                    <a:bodyPr/>
                    <a:lstStyle/>
                    <a:p>
                      <a:r>
                        <a:rPr lang="en-AU" dirty="0"/>
                        <a:t>NA</a:t>
                      </a:r>
                    </a:p>
                  </a:txBody>
                  <a:tcPr/>
                </a:tc>
                <a:tc>
                  <a:txBody>
                    <a:bodyPr/>
                    <a:lstStyle/>
                    <a:p>
                      <a:r>
                        <a:rPr lang="en-AU" dirty="0"/>
                        <a:t>24</a:t>
                      </a:r>
                    </a:p>
                  </a:txBody>
                  <a:tcPr/>
                </a:tc>
                <a:tc>
                  <a:txBody>
                    <a:bodyPr/>
                    <a:lstStyle/>
                    <a:p>
                      <a:r>
                        <a:rPr lang="en-AU" dirty="0"/>
                        <a:t>0</a:t>
                      </a:r>
                    </a:p>
                  </a:txBody>
                  <a:tcPr/>
                </a:tc>
                <a:tc>
                  <a:txBody>
                    <a:bodyPr/>
                    <a:lstStyle/>
                    <a:p>
                      <a:r>
                        <a:rPr lang="en-AU" dirty="0"/>
                        <a:t>0</a:t>
                      </a:r>
                    </a:p>
                  </a:txBody>
                  <a:tcPr/>
                </a:tc>
                <a:tc>
                  <a:txBody>
                    <a:bodyPr/>
                    <a:lstStyle/>
                    <a:p>
                      <a:r>
                        <a:rPr lang="en-AU" dirty="0"/>
                        <a:t>NA</a:t>
                      </a:r>
                    </a:p>
                  </a:txBody>
                  <a:tcPr/>
                </a:tc>
                <a:tc>
                  <a:txBody>
                    <a:bodyPr/>
                    <a:lstStyle/>
                    <a:p>
                      <a:r>
                        <a:rPr lang="en-AU" dirty="0"/>
                        <a:t>All eggs, 2 predated eggs (rat? refer pics 2026-1022.) No chicks.</a:t>
                      </a:r>
                    </a:p>
                  </a:txBody>
                  <a:tcPr/>
                </a:tc>
                <a:extLst>
                  <a:ext uri="{0D108BD9-81ED-4DB2-BD59-A6C34878D82A}">
                    <a16:rowId xmlns:a16="http://schemas.microsoft.com/office/drawing/2014/main" val="3858729213"/>
                  </a:ext>
                </a:extLst>
              </a:tr>
              <a:tr h="509108">
                <a:tc>
                  <a:txBody>
                    <a:bodyPr/>
                    <a:lstStyle/>
                    <a:p>
                      <a:endParaRPr lang="en-AU" dirty="0"/>
                    </a:p>
                  </a:txBody>
                  <a:tcPr/>
                </a:tc>
                <a:tc>
                  <a:txBody>
                    <a:bodyPr/>
                    <a:lstStyle/>
                    <a:p>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AU" sz="1350" b="0" i="0" u="none" strike="noStrike" kern="1200" cap="none" spc="0" normalizeH="0" baseline="0" noProof="0" dirty="0">
                        <a:ln>
                          <a:noFill/>
                        </a:ln>
                        <a:solidFill>
                          <a:prstClr val="black"/>
                        </a:solidFill>
                        <a:effectLst/>
                        <a:uLnTx/>
                        <a:uFillTx/>
                        <a:latin typeface="Georgia"/>
                        <a:ea typeface="+mn-ea"/>
                        <a:cs typeface="+mn-cs"/>
                      </a:endParaRPr>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4242742599"/>
                  </a:ext>
                </a:extLst>
              </a:tr>
              <a:tr h="509108">
                <a:tc>
                  <a:txBody>
                    <a:bodyPr/>
                    <a:lstStyle/>
                    <a:p>
                      <a:r>
                        <a:rPr lang="en-AU" dirty="0"/>
                        <a:t>So Te</a:t>
                      </a:r>
                    </a:p>
                  </a:txBody>
                  <a:tcPr/>
                </a:tc>
                <a:tc>
                  <a:txBody>
                    <a:bodyPr/>
                    <a:lstStyle/>
                    <a:p>
                      <a:r>
                        <a:rPr lang="en-AU" dirty="0" err="1"/>
                        <a:t>yyy</a:t>
                      </a:r>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350" b="0" i="0" u="none" strike="noStrike" kern="1200" cap="none" spc="0" normalizeH="0" baseline="0" noProof="0">
                          <a:ln>
                            <a:noFill/>
                          </a:ln>
                          <a:solidFill>
                            <a:prstClr val="black"/>
                          </a:solidFill>
                          <a:effectLst/>
                          <a:uLnTx/>
                          <a:uFillTx/>
                          <a:latin typeface="Georgia"/>
                          <a:ea typeface="+mn-ea"/>
                          <a:cs typeface="+mn-cs"/>
                        </a:rPr>
                        <a:t>Site 1</a:t>
                      </a:r>
                      <a:endParaRPr kumimoji="0" lang="en-AU" sz="1350" b="0" i="0" u="none" strike="noStrike" kern="1200" cap="none" spc="0" normalizeH="0" baseline="0" noProof="0" dirty="0">
                        <a:ln>
                          <a:noFill/>
                        </a:ln>
                        <a:solidFill>
                          <a:prstClr val="black"/>
                        </a:solidFill>
                        <a:effectLst/>
                        <a:uLnTx/>
                        <a:uFillTx/>
                        <a:latin typeface="Georgia"/>
                        <a:ea typeface="+mn-ea"/>
                        <a:cs typeface="+mn-cs"/>
                      </a:endParaRPr>
                    </a:p>
                  </a:txBody>
                  <a:tcPr/>
                </a:tc>
                <a:tc>
                  <a:txBody>
                    <a:bodyPr/>
                    <a:lstStyle/>
                    <a:p>
                      <a:r>
                        <a:rPr lang="en-AU" dirty="0"/>
                        <a:t>NA</a:t>
                      </a:r>
                    </a:p>
                  </a:txBody>
                  <a:tcPr/>
                </a:tc>
                <a:tc>
                  <a:txBody>
                    <a:bodyPr/>
                    <a:lstStyle/>
                    <a:p>
                      <a:r>
                        <a:rPr lang="en-AU" dirty="0"/>
                        <a:t>50</a:t>
                      </a:r>
                    </a:p>
                  </a:txBody>
                  <a:tcPr/>
                </a:tc>
                <a:tc>
                  <a:txBody>
                    <a:bodyPr/>
                    <a:lstStyle/>
                    <a:p>
                      <a:r>
                        <a:rPr lang="en-AU" dirty="0"/>
                        <a:t>c.200 (late)</a:t>
                      </a:r>
                    </a:p>
                  </a:txBody>
                  <a:tcPr/>
                </a:tc>
                <a:tc>
                  <a:txBody>
                    <a:bodyPr/>
                    <a:lstStyle/>
                    <a:p>
                      <a:r>
                        <a:rPr lang="en-AU" dirty="0"/>
                        <a:t>c.200</a:t>
                      </a:r>
                    </a:p>
                  </a:txBody>
                  <a:tcPr/>
                </a:tc>
                <a:tc>
                  <a:txBody>
                    <a:bodyPr/>
                    <a:lstStyle/>
                    <a:p>
                      <a:r>
                        <a:rPr lang="en-AU" dirty="0"/>
                        <a:t>&gt;40%</a:t>
                      </a:r>
                    </a:p>
                  </a:txBody>
                  <a:tcPr/>
                </a:tc>
                <a:tc>
                  <a:txBody>
                    <a:bodyPr/>
                    <a:lstStyle/>
                    <a:p>
                      <a:r>
                        <a:rPr lang="en-AU" dirty="0"/>
                        <a:t>no predation sign, 6 dead chicks - emaciated (apparently starved)</a:t>
                      </a:r>
                    </a:p>
                  </a:txBody>
                  <a:tcPr/>
                </a:tc>
                <a:extLst>
                  <a:ext uri="{0D108BD9-81ED-4DB2-BD59-A6C34878D82A}">
                    <a16:rowId xmlns:a16="http://schemas.microsoft.com/office/drawing/2014/main" val="1999592122"/>
                  </a:ext>
                </a:extLst>
              </a:tr>
              <a:tr h="509108">
                <a:tc>
                  <a:txBody>
                    <a:bodyPr/>
                    <a:lstStyle/>
                    <a:p>
                      <a:r>
                        <a:rPr lang="en-AU" dirty="0"/>
                        <a:t>Br Te</a:t>
                      </a:r>
                    </a:p>
                  </a:txBody>
                  <a:tcPr/>
                </a:tc>
                <a:tc>
                  <a:txBody>
                    <a:bodyPr/>
                    <a:lstStyle/>
                    <a:p>
                      <a:r>
                        <a:rPr lang="en-AU" dirty="0" err="1"/>
                        <a:t>yyy</a:t>
                      </a:r>
                      <a:endParaRPr lang="en-AU"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AU" sz="1350" b="0" i="0" u="none" strike="noStrike" kern="1200" cap="none" spc="0" normalizeH="0" baseline="0" noProof="0" dirty="0">
                          <a:ln>
                            <a:noFill/>
                          </a:ln>
                          <a:solidFill>
                            <a:prstClr val="black"/>
                          </a:solidFill>
                          <a:effectLst/>
                          <a:uLnTx/>
                          <a:uFillTx/>
                          <a:latin typeface="Georgia"/>
                          <a:ea typeface="+mn-ea"/>
                          <a:cs typeface="+mn-cs"/>
                        </a:rPr>
                        <a:t>Site 1</a:t>
                      </a:r>
                    </a:p>
                  </a:txBody>
                  <a:tcPr/>
                </a:tc>
                <a:tc>
                  <a:txBody>
                    <a:bodyPr/>
                    <a:lstStyle/>
                    <a:p>
                      <a:r>
                        <a:rPr lang="en-AU" dirty="0"/>
                        <a:t>NA</a:t>
                      </a:r>
                    </a:p>
                  </a:txBody>
                  <a:tcPr/>
                </a:tc>
                <a:tc>
                  <a:txBody>
                    <a:bodyPr/>
                    <a:lstStyle/>
                    <a:p>
                      <a:r>
                        <a:rPr lang="en-AU" dirty="0"/>
                        <a:t>0</a:t>
                      </a:r>
                    </a:p>
                  </a:txBody>
                  <a:tcPr/>
                </a:tc>
                <a:tc>
                  <a:txBody>
                    <a:bodyPr/>
                    <a:lstStyle/>
                    <a:p>
                      <a:r>
                        <a:rPr lang="en-AU" dirty="0"/>
                        <a:t>0</a:t>
                      </a:r>
                    </a:p>
                  </a:txBody>
                  <a:tcPr/>
                </a:tc>
                <a:tc>
                  <a:txBody>
                    <a:bodyPr/>
                    <a:lstStyle/>
                    <a:p>
                      <a:r>
                        <a:rPr lang="en-AU" dirty="0"/>
                        <a:t>0</a:t>
                      </a:r>
                    </a:p>
                  </a:txBody>
                  <a:tcPr/>
                </a:tc>
                <a:tc>
                  <a:txBody>
                    <a:bodyPr/>
                    <a:lstStyle/>
                    <a:p>
                      <a:r>
                        <a:rPr lang="en-AU" dirty="0"/>
                        <a:t>0</a:t>
                      </a:r>
                    </a:p>
                  </a:txBody>
                  <a:tcPr/>
                </a:tc>
                <a:tc>
                  <a:txBody>
                    <a:bodyPr/>
                    <a:lstStyle/>
                    <a:p>
                      <a:r>
                        <a:rPr lang="en-AU" dirty="0"/>
                        <a:t>Failed – 2 dead chicks and many eggs with predation sign that appears rat-like (refer pics etc)  </a:t>
                      </a:r>
                    </a:p>
                  </a:txBody>
                  <a:tcPr/>
                </a:tc>
                <a:extLst>
                  <a:ext uri="{0D108BD9-81ED-4DB2-BD59-A6C34878D82A}">
                    <a16:rowId xmlns:a16="http://schemas.microsoft.com/office/drawing/2014/main" val="4201889709"/>
                  </a:ext>
                </a:extLst>
              </a:tr>
              <a:tr h="509108">
                <a:tc>
                  <a:txBody>
                    <a:bodyPr/>
                    <a:lstStyle/>
                    <a:p>
                      <a:endParaRPr lang="en-AU" dirty="0"/>
                    </a:p>
                  </a:txBody>
                  <a:tcPr/>
                </a:tc>
                <a:tc>
                  <a:txBody>
                    <a:bodyPr/>
                    <a:lstStyle/>
                    <a:p>
                      <a:endParaRPr lang="en-AU"/>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612820355"/>
                  </a:ext>
                </a:extLst>
              </a:tr>
            </a:tbl>
          </a:graphicData>
        </a:graphic>
      </p:graphicFrame>
    </p:spTree>
    <p:extLst>
      <p:ext uri="{BB962C8B-B14F-4D97-AF65-F5344CB8AC3E}">
        <p14:creationId xmlns:p14="http://schemas.microsoft.com/office/powerpoint/2010/main" val="83847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2602A-045B-3223-54BE-599E079C0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D7A7B-CDC4-AA81-7B08-F5BF8BC2783F}"/>
              </a:ext>
            </a:extLst>
          </p:cNvPr>
          <p:cNvSpPr>
            <a:spLocks noGrp="1"/>
          </p:cNvSpPr>
          <p:nvPr>
            <p:ph type="title"/>
          </p:nvPr>
        </p:nvSpPr>
        <p:spPr/>
        <p:txBody>
          <a:bodyPr>
            <a:normAutofit fontScale="90000"/>
          </a:bodyPr>
          <a:lstStyle/>
          <a:p>
            <a:r>
              <a:rPr lang="en-NZ" dirty="0"/>
              <a:t>Population monitoring and breeding success – Frigatebirds</a:t>
            </a:r>
          </a:p>
        </p:txBody>
      </p:sp>
      <p:sp>
        <p:nvSpPr>
          <p:cNvPr id="3" name="Content Placeholder 2">
            <a:extLst>
              <a:ext uri="{FF2B5EF4-FFF2-40B4-BE49-F238E27FC236}">
                <a16:creationId xmlns:a16="http://schemas.microsoft.com/office/drawing/2014/main" id="{0E66F420-D56A-2673-3C34-C34F9D69E21F}"/>
              </a:ext>
            </a:extLst>
          </p:cNvPr>
          <p:cNvSpPr>
            <a:spLocks noGrp="1"/>
          </p:cNvSpPr>
          <p:nvPr>
            <p:ph idx="1"/>
          </p:nvPr>
        </p:nvSpPr>
        <p:spPr>
          <a:xfrm>
            <a:off x="577969" y="1171635"/>
            <a:ext cx="8127881" cy="4874178"/>
          </a:xfrm>
        </p:spPr>
        <p:txBody>
          <a:bodyPr>
            <a:normAutofit/>
          </a:bodyPr>
          <a:lstStyle/>
          <a:p>
            <a:pPr marL="0" indent="0">
              <a:buNone/>
            </a:pPr>
            <a:r>
              <a:rPr lang="en-NZ" dirty="0"/>
              <a:t>Data example</a:t>
            </a:r>
          </a:p>
        </p:txBody>
      </p:sp>
      <p:graphicFrame>
        <p:nvGraphicFramePr>
          <p:cNvPr id="4" name="Table 3">
            <a:extLst>
              <a:ext uri="{FF2B5EF4-FFF2-40B4-BE49-F238E27FC236}">
                <a16:creationId xmlns:a16="http://schemas.microsoft.com/office/drawing/2014/main" id="{EC238B2D-08CD-E78C-3928-0BA584394001}"/>
              </a:ext>
            </a:extLst>
          </p:cNvPr>
          <p:cNvGraphicFramePr>
            <a:graphicFrameLocks noGrp="1"/>
          </p:cNvGraphicFramePr>
          <p:nvPr/>
        </p:nvGraphicFramePr>
        <p:xfrm>
          <a:off x="282102" y="1611824"/>
          <a:ext cx="8226466" cy="5218059"/>
        </p:xfrm>
        <a:graphic>
          <a:graphicData uri="http://schemas.openxmlformats.org/drawingml/2006/table">
            <a:tbl>
              <a:tblPr firstRow="1" bandRow="1">
                <a:tableStyleId>{5DA37D80-6434-44D0-A028-1B22A696006F}</a:tableStyleId>
              </a:tblPr>
              <a:tblGrid>
                <a:gridCol w="1089498">
                  <a:extLst>
                    <a:ext uri="{9D8B030D-6E8A-4147-A177-3AD203B41FA5}">
                      <a16:colId xmlns:a16="http://schemas.microsoft.com/office/drawing/2014/main" val="349561915"/>
                    </a:ext>
                  </a:extLst>
                </a:gridCol>
                <a:gridCol w="511174">
                  <a:extLst>
                    <a:ext uri="{9D8B030D-6E8A-4147-A177-3AD203B41FA5}">
                      <a16:colId xmlns:a16="http://schemas.microsoft.com/office/drawing/2014/main" val="30453446"/>
                    </a:ext>
                  </a:extLst>
                </a:gridCol>
                <a:gridCol w="646417">
                  <a:extLst>
                    <a:ext uri="{9D8B030D-6E8A-4147-A177-3AD203B41FA5}">
                      <a16:colId xmlns:a16="http://schemas.microsoft.com/office/drawing/2014/main" val="2089499648"/>
                    </a:ext>
                  </a:extLst>
                </a:gridCol>
                <a:gridCol w="651754">
                  <a:extLst>
                    <a:ext uri="{9D8B030D-6E8A-4147-A177-3AD203B41FA5}">
                      <a16:colId xmlns:a16="http://schemas.microsoft.com/office/drawing/2014/main" val="2916450540"/>
                    </a:ext>
                  </a:extLst>
                </a:gridCol>
                <a:gridCol w="642025">
                  <a:extLst>
                    <a:ext uri="{9D8B030D-6E8A-4147-A177-3AD203B41FA5}">
                      <a16:colId xmlns:a16="http://schemas.microsoft.com/office/drawing/2014/main" val="3775077545"/>
                    </a:ext>
                  </a:extLst>
                </a:gridCol>
                <a:gridCol w="654983">
                  <a:extLst>
                    <a:ext uri="{9D8B030D-6E8A-4147-A177-3AD203B41FA5}">
                      <a16:colId xmlns:a16="http://schemas.microsoft.com/office/drawing/2014/main" val="519579262"/>
                    </a:ext>
                  </a:extLst>
                </a:gridCol>
                <a:gridCol w="698008">
                  <a:extLst>
                    <a:ext uri="{9D8B030D-6E8A-4147-A177-3AD203B41FA5}">
                      <a16:colId xmlns:a16="http://schemas.microsoft.com/office/drawing/2014/main" val="2014902608"/>
                    </a:ext>
                  </a:extLst>
                </a:gridCol>
                <a:gridCol w="787094">
                  <a:extLst>
                    <a:ext uri="{9D8B030D-6E8A-4147-A177-3AD203B41FA5}">
                      <a16:colId xmlns:a16="http://schemas.microsoft.com/office/drawing/2014/main" val="2083033112"/>
                    </a:ext>
                  </a:extLst>
                </a:gridCol>
                <a:gridCol w="2545513">
                  <a:extLst>
                    <a:ext uri="{9D8B030D-6E8A-4147-A177-3AD203B41FA5}">
                      <a16:colId xmlns:a16="http://schemas.microsoft.com/office/drawing/2014/main" val="397785734"/>
                    </a:ext>
                  </a:extLst>
                </a:gridCol>
              </a:tblGrid>
              <a:tr h="1343169">
                <a:tc>
                  <a:txBody>
                    <a:bodyPr/>
                    <a:lstStyle/>
                    <a:p>
                      <a:r>
                        <a:rPr lang="en-AU" sz="1200" b="0" dirty="0"/>
                        <a:t>Species</a:t>
                      </a:r>
                    </a:p>
                  </a:txBody>
                  <a:tcPr/>
                </a:tc>
                <a:tc>
                  <a:txBody>
                    <a:bodyPr/>
                    <a:lstStyle/>
                    <a:p>
                      <a:r>
                        <a:rPr lang="en-AU" sz="1200" b="0" dirty="0"/>
                        <a:t>Date</a:t>
                      </a:r>
                    </a:p>
                  </a:txBody>
                  <a:tcPr/>
                </a:tc>
                <a:tc>
                  <a:txBody>
                    <a:bodyPr/>
                    <a:lstStyle/>
                    <a:p>
                      <a:r>
                        <a:rPr lang="en-AU" sz="1200" b="0" dirty="0"/>
                        <a:t>Site</a:t>
                      </a:r>
                    </a:p>
                  </a:txBody>
                  <a:tcPr/>
                </a:tc>
                <a:tc>
                  <a:txBody>
                    <a:bodyPr/>
                    <a:lstStyle/>
                    <a:p>
                      <a:r>
                        <a:rPr lang="en-AU" sz="1200" b="0" dirty="0"/>
                        <a:t>Total nests</a:t>
                      </a:r>
                    </a:p>
                  </a:txBody>
                  <a:tcPr/>
                </a:tc>
                <a:tc>
                  <a:txBody>
                    <a:bodyPr/>
                    <a:lstStyle/>
                    <a:p>
                      <a:r>
                        <a:rPr lang="en-AU" sz="1200" b="0" dirty="0"/>
                        <a:t>Unused</a:t>
                      </a:r>
                    </a:p>
                  </a:txBody>
                  <a:tcPr/>
                </a:tc>
                <a:tc>
                  <a:txBody>
                    <a:bodyPr/>
                    <a:lstStyle/>
                    <a:p>
                      <a:r>
                        <a:rPr lang="en-AU" sz="1200" b="0" dirty="0"/>
                        <a:t>Egg</a:t>
                      </a:r>
                    </a:p>
                  </a:txBody>
                  <a:tcPr/>
                </a:tc>
                <a:tc>
                  <a:txBody>
                    <a:bodyPr/>
                    <a:lstStyle/>
                    <a:p>
                      <a:r>
                        <a:rPr lang="en-AU" sz="1200" b="0" dirty="0"/>
                        <a:t>Chick</a:t>
                      </a:r>
                    </a:p>
                  </a:txBody>
                  <a:tcPr/>
                </a:tc>
                <a:tc>
                  <a:txBody>
                    <a:bodyPr/>
                    <a:lstStyle/>
                    <a:p>
                      <a:r>
                        <a:rPr lang="en-AU" sz="1200" b="0" dirty="0"/>
                        <a:t>Juvenile (flying)</a:t>
                      </a:r>
                    </a:p>
                  </a:txBody>
                  <a:tcPr/>
                </a:tc>
                <a:tc>
                  <a:txBody>
                    <a:bodyPr/>
                    <a:lstStyle/>
                    <a:p>
                      <a:r>
                        <a:rPr lang="en-AU" sz="1200" b="0" dirty="0"/>
                        <a:t>Breeding success, Comment, observers</a:t>
                      </a:r>
                    </a:p>
                  </a:txBody>
                  <a:tcPr/>
                </a:tc>
                <a:extLst>
                  <a:ext uri="{0D108BD9-81ED-4DB2-BD59-A6C34878D82A}">
                    <a16:rowId xmlns:a16="http://schemas.microsoft.com/office/drawing/2014/main" val="3356901640"/>
                  </a:ext>
                </a:extLst>
              </a:tr>
              <a:tr h="926324">
                <a:tc>
                  <a:txBody>
                    <a:bodyPr/>
                    <a:lstStyle/>
                    <a:p>
                      <a:r>
                        <a:rPr lang="en-AU" dirty="0"/>
                        <a:t>Great Frigatebird</a:t>
                      </a:r>
                    </a:p>
                  </a:txBody>
                  <a:tcPr/>
                </a:tc>
                <a:tc>
                  <a:txBody>
                    <a:bodyPr/>
                    <a:lstStyle/>
                    <a:p>
                      <a:r>
                        <a:rPr lang="en-AU" dirty="0"/>
                        <a:t>xxx</a:t>
                      </a:r>
                    </a:p>
                  </a:txBody>
                  <a:tcPr/>
                </a:tc>
                <a:tc>
                  <a:txBody>
                    <a:bodyPr/>
                    <a:lstStyle/>
                    <a:p>
                      <a:r>
                        <a:rPr lang="en-AU" dirty="0"/>
                        <a:t>Name</a:t>
                      </a:r>
                    </a:p>
                  </a:txBody>
                  <a:tcPr/>
                </a:tc>
                <a:tc>
                  <a:txBody>
                    <a:bodyPr/>
                    <a:lstStyle/>
                    <a:p>
                      <a:r>
                        <a:rPr lang="en-AU" dirty="0"/>
                        <a:t>20</a:t>
                      </a:r>
                    </a:p>
                  </a:txBody>
                  <a:tcPr/>
                </a:tc>
                <a:tc>
                  <a:txBody>
                    <a:bodyPr/>
                    <a:lstStyle/>
                    <a:p>
                      <a:r>
                        <a:rPr lang="en-AU" dirty="0"/>
                        <a:t>5</a:t>
                      </a:r>
                    </a:p>
                  </a:txBody>
                  <a:tcPr/>
                </a:tc>
                <a:tc>
                  <a:txBody>
                    <a:bodyPr/>
                    <a:lstStyle/>
                    <a:p>
                      <a:r>
                        <a:rPr lang="en-AU" dirty="0"/>
                        <a:t>10</a:t>
                      </a:r>
                    </a:p>
                  </a:txBody>
                  <a:tcPr/>
                </a:tc>
                <a:tc>
                  <a:txBody>
                    <a:bodyPr/>
                    <a:lstStyle/>
                    <a:p>
                      <a:r>
                        <a:rPr lang="en-AU" dirty="0"/>
                        <a:t>5</a:t>
                      </a:r>
                    </a:p>
                  </a:txBody>
                  <a:tcPr/>
                </a:tc>
                <a:tc>
                  <a:txBody>
                    <a:bodyPr/>
                    <a:lstStyle/>
                    <a:p>
                      <a:r>
                        <a:rPr lang="en-AU" dirty="0"/>
                        <a:t>0</a:t>
                      </a:r>
                    </a:p>
                  </a:txBody>
                  <a:tcPr/>
                </a:tc>
                <a:tc>
                  <a:txBody>
                    <a:bodyPr/>
                    <a:lstStyle/>
                    <a:p>
                      <a:r>
                        <a:rPr lang="en-AU" dirty="0"/>
                        <a:t>One dead chick – emaciated </a:t>
                      </a:r>
                    </a:p>
                    <a:p>
                      <a:r>
                        <a:rPr lang="en-AU" dirty="0"/>
                        <a:t>Too early to gauge success </a:t>
                      </a:r>
                    </a:p>
                    <a:p>
                      <a:r>
                        <a:rPr lang="en-AU" dirty="0"/>
                        <a:t>JC, RD obs</a:t>
                      </a:r>
                    </a:p>
                  </a:txBody>
                  <a:tcPr/>
                </a:tc>
                <a:extLst>
                  <a:ext uri="{0D108BD9-81ED-4DB2-BD59-A6C34878D82A}">
                    <a16:rowId xmlns:a16="http://schemas.microsoft.com/office/drawing/2014/main" val="3785273474"/>
                  </a:ext>
                </a:extLst>
              </a:tr>
              <a:tr h="717901">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858729213"/>
                  </a:ext>
                </a:extLst>
              </a:tr>
              <a:tr h="507335">
                <a:tc>
                  <a:txBody>
                    <a:bodyPr/>
                    <a:lstStyle/>
                    <a:p>
                      <a:r>
                        <a:rPr lang="en-AU" dirty="0"/>
                        <a:t>Great Frigatebird</a:t>
                      </a:r>
                    </a:p>
                  </a:txBody>
                  <a:tcPr/>
                </a:tc>
                <a:tc>
                  <a:txBody>
                    <a:bodyPr/>
                    <a:lstStyle/>
                    <a:p>
                      <a:r>
                        <a:rPr lang="en-AU" dirty="0" err="1"/>
                        <a:t>yyy</a:t>
                      </a:r>
                      <a:endParaRPr lang="en-AU" dirty="0"/>
                    </a:p>
                  </a:txBody>
                  <a:tcPr/>
                </a:tc>
                <a:tc>
                  <a:txBody>
                    <a:bodyPr/>
                    <a:lstStyle/>
                    <a:p>
                      <a:r>
                        <a:rPr lang="en-AU" dirty="0"/>
                        <a:t>Name</a:t>
                      </a:r>
                    </a:p>
                  </a:txBody>
                  <a:tcPr/>
                </a:tc>
                <a:tc>
                  <a:txBody>
                    <a:bodyPr/>
                    <a:lstStyle/>
                    <a:p>
                      <a:r>
                        <a:rPr lang="en-AU" dirty="0"/>
                        <a:t>10</a:t>
                      </a:r>
                    </a:p>
                  </a:txBody>
                  <a:tcPr/>
                </a:tc>
                <a:tc>
                  <a:txBody>
                    <a:bodyPr/>
                    <a:lstStyle/>
                    <a:p>
                      <a:r>
                        <a:rPr lang="en-AU" dirty="0"/>
                        <a:t>0</a:t>
                      </a:r>
                    </a:p>
                  </a:txBody>
                  <a:tcPr/>
                </a:tc>
                <a:tc>
                  <a:txBody>
                    <a:bodyPr/>
                    <a:lstStyle/>
                    <a:p>
                      <a:r>
                        <a:rPr lang="en-AU" dirty="0"/>
                        <a:t>5</a:t>
                      </a:r>
                    </a:p>
                  </a:txBody>
                  <a:tcPr/>
                </a:tc>
                <a:tc>
                  <a:txBody>
                    <a:bodyPr/>
                    <a:lstStyle/>
                    <a:p>
                      <a:r>
                        <a:rPr lang="en-AU" dirty="0"/>
                        <a:t>5</a:t>
                      </a:r>
                    </a:p>
                  </a:txBody>
                  <a:tcPr/>
                </a:tc>
                <a:tc>
                  <a:txBody>
                    <a:bodyPr/>
                    <a:lstStyle/>
                    <a:p>
                      <a:r>
                        <a:rPr lang="en-AU" dirty="0"/>
                        <a:t>Moderately high</a:t>
                      </a:r>
                    </a:p>
                  </a:txBody>
                  <a:tcPr/>
                </a:tc>
                <a:tc>
                  <a:txBody>
                    <a:bodyPr/>
                    <a:lstStyle/>
                    <a:p>
                      <a:r>
                        <a:rPr lang="en-AU" dirty="0"/>
                        <a:t>Also c.10 flying juveniles. No dead birds seen. Estimated 50%+ breeding success</a:t>
                      </a:r>
                    </a:p>
                  </a:txBody>
                  <a:tcPr/>
                </a:tc>
                <a:extLst>
                  <a:ext uri="{0D108BD9-81ED-4DB2-BD59-A6C34878D82A}">
                    <a16:rowId xmlns:a16="http://schemas.microsoft.com/office/drawing/2014/main" val="4242742599"/>
                  </a:ext>
                </a:extLst>
              </a:tr>
              <a:tr h="507335">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1999592122"/>
                  </a:ext>
                </a:extLst>
              </a:tr>
              <a:tr h="507335">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a:p>
                  </a:txBody>
                  <a:tcPr/>
                </a:tc>
                <a:extLst>
                  <a:ext uri="{0D108BD9-81ED-4DB2-BD59-A6C34878D82A}">
                    <a16:rowId xmlns:a16="http://schemas.microsoft.com/office/drawing/2014/main" val="4201889709"/>
                  </a:ext>
                </a:extLst>
              </a:tr>
              <a:tr h="507335">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tc>
                  <a:txBody>
                    <a:bodyPr/>
                    <a:lstStyle/>
                    <a:p>
                      <a:endParaRPr lang="en-AU" dirty="0"/>
                    </a:p>
                  </a:txBody>
                  <a:tcPr/>
                </a:tc>
                <a:extLst>
                  <a:ext uri="{0D108BD9-81ED-4DB2-BD59-A6C34878D82A}">
                    <a16:rowId xmlns:a16="http://schemas.microsoft.com/office/drawing/2014/main" val="3612820355"/>
                  </a:ext>
                </a:extLst>
              </a:tr>
            </a:tbl>
          </a:graphicData>
        </a:graphic>
      </p:graphicFrame>
    </p:spTree>
    <p:extLst>
      <p:ext uri="{BB962C8B-B14F-4D97-AF65-F5344CB8AC3E}">
        <p14:creationId xmlns:p14="http://schemas.microsoft.com/office/powerpoint/2010/main" val="360237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F0652-E2FD-67EB-2B4D-8356949316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B14CB-2AB6-763D-B318-59152C79CEC2}"/>
              </a:ext>
            </a:extLst>
          </p:cNvPr>
          <p:cNvSpPr>
            <a:spLocks noGrp="1"/>
          </p:cNvSpPr>
          <p:nvPr>
            <p:ph type="title"/>
          </p:nvPr>
        </p:nvSpPr>
        <p:spPr/>
        <p:txBody>
          <a:bodyPr/>
          <a:lstStyle/>
          <a:p>
            <a:r>
              <a:rPr lang="en-NZ" dirty="0"/>
              <a:t>Nest monitoring</a:t>
            </a:r>
          </a:p>
        </p:txBody>
      </p:sp>
      <p:sp>
        <p:nvSpPr>
          <p:cNvPr id="3" name="Content Placeholder 2">
            <a:extLst>
              <a:ext uri="{FF2B5EF4-FFF2-40B4-BE49-F238E27FC236}">
                <a16:creationId xmlns:a16="http://schemas.microsoft.com/office/drawing/2014/main" id="{D6BE4B6C-EA9D-C579-1073-41F15B681DC2}"/>
              </a:ext>
            </a:extLst>
          </p:cNvPr>
          <p:cNvSpPr>
            <a:spLocks noGrp="1"/>
          </p:cNvSpPr>
          <p:nvPr>
            <p:ph idx="1"/>
          </p:nvPr>
        </p:nvSpPr>
        <p:spPr/>
        <p:txBody>
          <a:bodyPr/>
          <a:lstStyle/>
          <a:p>
            <a:pPr marL="0" indent="0">
              <a:buNone/>
            </a:pPr>
            <a:r>
              <a:rPr lang="en-US" dirty="0"/>
              <a:t>Objective – What is the breeding success of a  particular threatened or sensitive species?</a:t>
            </a:r>
          </a:p>
          <a:p>
            <a:r>
              <a:rPr lang="en-US" dirty="0"/>
              <a:t>Camera at safe distance – close enough to trigger camera, far enough away to minimize invasive curiosity – potentially White-tailed Tropicbird</a:t>
            </a:r>
          </a:p>
          <a:p>
            <a:r>
              <a:rPr lang="en-US" dirty="0"/>
              <a:t>Camera for invasive ant impact on seabirds </a:t>
            </a:r>
            <a:endParaRPr lang="en-NZ" dirty="0"/>
          </a:p>
        </p:txBody>
      </p:sp>
    </p:spTree>
    <p:extLst>
      <p:ext uri="{BB962C8B-B14F-4D97-AF65-F5344CB8AC3E}">
        <p14:creationId xmlns:p14="http://schemas.microsoft.com/office/powerpoint/2010/main" val="3389164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ABFA6-1CC6-18DC-8D1B-9C97A3077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62EDC-433B-1AE3-F485-5024DC54803B}"/>
              </a:ext>
            </a:extLst>
          </p:cNvPr>
          <p:cNvSpPr>
            <a:spLocks noGrp="1"/>
          </p:cNvSpPr>
          <p:nvPr>
            <p:ph type="title"/>
          </p:nvPr>
        </p:nvSpPr>
        <p:spPr/>
        <p:txBody>
          <a:bodyPr/>
          <a:lstStyle/>
          <a:p>
            <a:r>
              <a:rPr lang="en-NZ" dirty="0"/>
              <a:t>Mentimeter – population monitoring</a:t>
            </a:r>
          </a:p>
        </p:txBody>
      </p:sp>
      <p:sp>
        <p:nvSpPr>
          <p:cNvPr id="3" name="Content Placeholder 2">
            <a:extLst>
              <a:ext uri="{FF2B5EF4-FFF2-40B4-BE49-F238E27FC236}">
                <a16:creationId xmlns:a16="http://schemas.microsoft.com/office/drawing/2014/main" id="{66E8175F-25E6-7353-3CE8-E6B081BD6DEB}"/>
              </a:ext>
            </a:extLst>
          </p:cNvPr>
          <p:cNvSpPr>
            <a:spLocks noGrp="1"/>
          </p:cNvSpPr>
          <p:nvPr>
            <p:ph idx="1"/>
          </p:nvPr>
        </p:nvSpPr>
        <p:spPr>
          <a:xfrm>
            <a:off x="457199" y="1229710"/>
            <a:ext cx="5493485" cy="4688982"/>
          </a:xfrm>
        </p:spPr>
        <p:txBody>
          <a:bodyPr>
            <a:normAutofit/>
          </a:bodyPr>
          <a:lstStyle/>
          <a:p>
            <a:pPr marL="474796" indent="-474796">
              <a:buFont typeface="+mj-lt"/>
              <a:buAutoNum type="arabicPeriod"/>
            </a:pPr>
            <a:r>
              <a:rPr lang="en-US" dirty="0"/>
              <a:t>What bird should we design a monitoring </a:t>
            </a:r>
            <a:r>
              <a:rPr lang="en-US" dirty="0" err="1"/>
              <a:t>programme</a:t>
            </a:r>
            <a:r>
              <a:rPr lang="en-US" dirty="0"/>
              <a:t> for?</a:t>
            </a:r>
          </a:p>
          <a:p>
            <a:pPr marL="780750" lvl="1" indent="-514350">
              <a:buFont typeface="+mj-lt"/>
              <a:buAutoNum type="alphaLcParenR"/>
            </a:pPr>
            <a:r>
              <a:rPr lang="en-US" dirty="0"/>
              <a:t>Black Noddy</a:t>
            </a:r>
          </a:p>
          <a:p>
            <a:pPr marL="780750" lvl="1" indent="-514350">
              <a:buFont typeface="+mj-lt"/>
              <a:buAutoNum type="alphaLcParenR"/>
            </a:pPr>
            <a:r>
              <a:rPr lang="en-US" dirty="0"/>
              <a:t>Black-naped Tern</a:t>
            </a:r>
          </a:p>
          <a:p>
            <a:pPr marL="780750" lvl="1" indent="-514350">
              <a:buFont typeface="+mj-lt"/>
              <a:buAutoNum type="alphaLcParenR"/>
            </a:pPr>
            <a:r>
              <a:rPr lang="en-US" dirty="0"/>
              <a:t>Bridled Tern</a:t>
            </a:r>
          </a:p>
          <a:p>
            <a:pPr marL="780750" lvl="1" indent="-514350">
              <a:buFont typeface="+mj-lt"/>
              <a:buAutoNum type="alphaLcParenR"/>
            </a:pPr>
            <a:r>
              <a:rPr lang="en-US" dirty="0"/>
              <a:t>Brown Booby</a:t>
            </a:r>
          </a:p>
          <a:p>
            <a:pPr marL="780750" lvl="1" indent="-514350">
              <a:buFont typeface="+mj-lt"/>
              <a:buAutoNum type="alphaLcParenR"/>
            </a:pPr>
            <a:r>
              <a:rPr lang="en-US" dirty="0"/>
              <a:t>Brown Noddy</a:t>
            </a:r>
          </a:p>
          <a:p>
            <a:pPr marL="780750" lvl="1" indent="-514350">
              <a:buFont typeface="+mj-lt"/>
              <a:buAutoNum type="alphaLcParenR"/>
            </a:pPr>
            <a:r>
              <a:rPr lang="en-US" dirty="0"/>
              <a:t>Common White Tern</a:t>
            </a:r>
          </a:p>
          <a:p>
            <a:pPr marL="780750" lvl="1" indent="-514350">
              <a:buFont typeface="+mj-lt"/>
              <a:buAutoNum type="alphaLcParenR"/>
            </a:pPr>
            <a:r>
              <a:rPr lang="en-US" dirty="0"/>
              <a:t>Greater Crested Tern</a:t>
            </a:r>
          </a:p>
          <a:p>
            <a:pPr marL="780750" lvl="1" indent="-514350">
              <a:buFont typeface="+mj-lt"/>
              <a:buAutoNum type="alphaLcParenR"/>
            </a:pPr>
            <a:r>
              <a:rPr lang="en-US" dirty="0"/>
              <a:t>White-tailed Tropicbird</a:t>
            </a:r>
          </a:p>
          <a:p>
            <a:pPr marL="474796" indent="-474796">
              <a:buFont typeface="+mj-lt"/>
              <a:buAutoNum type="arabicPeriod"/>
            </a:pPr>
            <a:endParaRPr lang="en-US" dirty="0"/>
          </a:p>
          <a:p>
            <a:endParaRPr lang="en-NZ" dirty="0"/>
          </a:p>
        </p:txBody>
      </p:sp>
      <p:sp>
        <p:nvSpPr>
          <p:cNvPr id="4" name="Slide Number Placeholder 3">
            <a:extLst>
              <a:ext uri="{FF2B5EF4-FFF2-40B4-BE49-F238E27FC236}">
                <a16:creationId xmlns:a16="http://schemas.microsoft.com/office/drawing/2014/main" id="{47E99F93-0B83-E1AC-0E38-8739100377BD}"/>
              </a:ext>
            </a:extLst>
          </p:cNvPr>
          <p:cNvSpPr>
            <a:spLocks noGrp="1"/>
          </p:cNvSpPr>
          <p:nvPr>
            <p:ph type="sldNum" sz="quarter" idx="12"/>
          </p:nvPr>
        </p:nvSpPr>
        <p:spPr/>
        <p:txBody>
          <a:bodyPr/>
          <a:lstStyle/>
          <a:p>
            <a:fld id="{0ED95122-A112-0844-98BC-D2A9AE745818}" type="slidenum">
              <a:rPr lang="en-US" smtClean="0"/>
              <a:t>92</a:t>
            </a:fld>
            <a:endParaRPr lang="en-US" dirty="0"/>
          </a:p>
        </p:txBody>
      </p:sp>
      <p:pic>
        <p:nvPicPr>
          <p:cNvPr id="7" name="Picture 6">
            <a:extLst>
              <a:ext uri="{FF2B5EF4-FFF2-40B4-BE49-F238E27FC236}">
                <a16:creationId xmlns:a16="http://schemas.microsoft.com/office/drawing/2014/main" id="{C980CB8A-0BF2-B67E-B28B-32DAA2C7E813}"/>
              </a:ext>
            </a:extLst>
          </p:cNvPr>
          <p:cNvPicPr>
            <a:picLocks noChangeAspect="1"/>
          </p:cNvPicPr>
          <p:nvPr/>
        </p:nvPicPr>
        <p:blipFill>
          <a:blip r:embed="rId2"/>
          <a:stretch>
            <a:fillRect/>
          </a:stretch>
        </p:blipFill>
        <p:spPr>
          <a:xfrm>
            <a:off x="5785944" y="1688223"/>
            <a:ext cx="2883777" cy="2883777"/>
          </a:xfrm>
          <a:prstGeom prst="rect">
            <a:avLst/>
          </a:prstGeom>
        </p:spPr>
      </p:pic>
    </p:spTree>
    <p:extLst>
      <p:ext uri="{BB962C8B-B14F-4D97-AF65-F5344CB8AC3E}">
        <p14:creationId xmlns:p14="http://schemas.microsoft.com/office/powerpoint/2010/main" val="233968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20444-96A0-FD40-89F1-96B75FDCC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23311-E9F0-3F17-BF85-C77303132A9A}"/>
              </a:ext>
            </a:extLst>
          </p:cNvPr>
          <p:cNvSpPr>
            <a:spLocks noGrp="1"/>
          </p:cNvSpPr>
          <p:nvPr>
            <p:ph type="title"/>
          </p:nvPr>
        </p:nvSpPr>
        <p:spPr/>
        <p:txBody>
          <a:bodyPr>
            <a:normAutofit fontScale="90000"/>
          </a:bodyPr>
          <a:lstStyle/>
          <a:p>
            <a:r>
              <a:rPr lang="en-NZ" dirty="0"/>
              <a:t>Exercise – D</a:t>
            </a:r>
            <a:r>
              <a:rPr lang="en-US" dirty="0" err="1"/>
              <a:t>esign</a:t>
            </a:r>
            <a:r>
              <a:rPr lang="en-US" dirty="0"/>
              <a:t> a monitoring programme for a sensitive (or favorite) Palau seabird</a:t>
            </a:r>
            <a:endParaRPr lang="en-NZ" dirty="0"/>
          </a:p>
        </p:txBody>
      </p:sp>
      <p:sp>
        <p:nvSpPr>
          <p:cNvPr id="3" name="Content Placeholder 2">
            <a:extLst>
              <a:ext uri="{FF2B5EF4-FFF2-40B4-BE49-F238E27FC236}">
                <a16:creationId xmlns:a16="http://schemas.microsoft.com/office/drawing/2014/main" id="{15FC1FF8-6D69-830C-39A3-5C01E8020416}"/>
              </a:ext>
            </a:extLst>
          </p:cNvPr>
          <p:cNvSpPr>
            <a:spLocks noGrp="1"/>
          </p:cNvSpPr>
          <p:nvPr>
            <p:ph idx="1"/>
          </p:nvPr>
        </p:nvSpPr>
        <p:spPr>
          <a:xfrm>
            <a:off x="577969" y="1663699"/>
            <a:ext cx="8031191" cy="4382113"/>
          </a:xfrm>
        </p:spPr>
        <p:txBody>
          <a:bodyPr/>
          <a:lstStyle/>
          <a:p>
            <a:pPr marL="0" indent="0">
              <a:buNone/>
            </a:pPr>
            <a:r>
              <a:rPr lang="en-US" dirty="0"/>
              <a:t>In groups discuss</a:t>
            </a:r>
          </a:p>
          <a:p>
            <a:r>
              <a:rPr lang="en-US" dirty="0"/>
              <a:t>What should the monitoring objectives be?</a:t>
            </a:r>
          </a:p>
          <a:p>
            <a:r>
              <a:rPr lang="en-US" dirty="0"/>
              <a:t>What species to monitor including where, when, how, threats?</a:t>
            </a:r>
          </a:p>
          <a:p>
            <a:r>
              <a:rPr lang="en-US" dirty="0"/>
              <a:t>What data should be collected?</a:t>
            </a:r>
          </a:p>
          <a:p>
            <a:r>
              <a:rPr lang="en-US" dirty="0"/>
              <a:t>What inter-year analyses are needed? </a:t>
            </a:r>
          </a:p>
        </p:txBody>
      </p:sp>
    </p:spTree>
    <p:extLst>
      <p:ext uri="{BB962C8B-B14F-4D97-AF65-F5344CB8AC3E}">
        <p14:creationId xmlns:p14="http://schemas.microsoft.com/office/powerpoint/2010/main" val="248712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8B6A4-2E63-8B64-4A89-2A6560CA5739}"/>
              </a:ext>
            </a:extLst>
          </p:cNvPr>
          <p:cNvSpPr>
            <a:spLocks noGrp="1"/>
          </p:cNvSpPr>
          <p:nvPr>
            <p:ph type="title"/>
          </p:nvPr>
        </p:nvSpPr>
        <p:spPr/>
        <p:txBody>
          <a:bodyPr/>
          <a:lstStyle/>
          <a:p>
            <a:r>
              <a:rPr lang="en-NZ" dirty="0"/>
              <a:t>Some things to consider</a:t>
            </a:r>
          </a:p>
        </p:txBody>
      </p:sp>
      <p:sp>
        <p:nvSpPr>
          <p:cNvPr id="3" name="Content Placeholder 2">
            <a:extLst>
              <a:ext uri="{FF2B5EF4-FFF2-40B4-BE49-F238E27FC236}">
                <a16:creationId xmlns:a16="http://schemas.microsoft.com/office/drawing/2014/main" id="{BDB2DCA9-33C2-74D0-FDA0-A00E7461F49A}"/>
              </a:ext>
            </a:extLst>
          </p:cNvPr>
          <p:cNvSpPr>
            <a:spLocks noGrp="1"/>
          </p:cNvSpPr>
          <p:nvPr>
            <p:ph idx="1"/>
          </p:nvPr>
        </p:nvSpPr>
        <p:spPr/>
        <p:txBody>
          <a:bodyPr>
            <a:normAutofit lnSpcReduction="10000"/>
          </a:bodyPr>
          <a:lstStyle/>
          <a:p>
            <a:pPr marL="514350" indent="-514350">
              <a:buFont typeface="+mj-lt"/>
              <a:buAutoNum type="arabicPeriod"/>
            </a:pPr>
            <a:r>
              <a:rPr lang="en-US" dirty="0"/>
              <a:t>What is in our waters? We don't know much on what seabirds are found in Palau. Some bird tracking work shows Black-footed Albatross and Abbott’s booby in Palau</a:t>
            </a:r>
          </a:p>
          <a:p>
            <a:pPr marL="514350" indent="-514350">
              <a:buFont typeface="+mj-lt"/>
              <a:buAutoNum type="arabicPeriod"/>
            </a:pPr>
            <a:r>
              <a:rPr lang="en-US" dirty="0"/>
              <a:t>Where are they? Tropical Shearwater comes in after dusk, but where do they go and where are they most frequently found?</a:t>
            </a:r>
          </a:p>
          <a:p>
            <a:pPr marL="514350" indent="-514350">
              <a:buFont typeface="+mj-lt"/>
              <a:buAutoNum type="arabicPeriod"/>
            </a:pPr>
            <a:r>
              <a:rPr lang="en-US" dirty="0"/>
              <a:t>What is happening? Big breeding colonies are in remote areas, including Greater Crested Terns, Sooty Terns, Noddies, Boobies, and Frigatebirds. There is no monitoring of these colonies to assess population status</a:t>
            </a:r>
          </a:p>
          <a:p>
            <a:endParaRPr lang="en-NZ" dirty="0"/>
          </a:p>
        </p:txBody>
      </p:sp>
    </p:spTree>
    <p:extLst>
      <p:ext uri="{BB962C8B-B14F-4D97-AF65-F5344CB8AC3E}">
        <p14:creationId xmlns:p14="http://schemas.microsoft.com/office/powerpoint/2010/main" val="9406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7642A-5ED5-B2E7-FDBA-C827012A0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BA73C9-1AA0-4F55-5065-C9B06E3D1396}"/>
              </a:ext>
            </a:extLst>
          </p:cNvPr>
          <p:cNvSpPr>
            <a:spLocks noGrp="1"/>
          </p:cNvSpPr>
          <p:nvPr>
            <p:ph type="title"/>
          </p:nvPr>
        </p:nvSpPr>
        <p:spPr/>
        <p:txBody>
          <a:bodyPr/>
          <a:lstStyle/>
          <a:p>
            <a:r>
              <a:rPr lang="en-NZ" dirty="0"/>
              <a:t>Preparation for field day</a:t>
            </a:r>
          </a:p>
        </p:txBody>
      </p:sp>
      <p:sp>
        <p:nvSpPr>
          <p:cNvPr id="3" name="Content Placeholder 2">
            <a:extLst>
              <a:ext uri="{FF2B5EF4-FFF2-40B4-BE49-F238E27FC236}">
                <a16:creationId xmlns:a16="http://schemas.microsoft.com/office/drawing/2014/main" id="{3958E870-0FFB-B522-59AC-05CA5A25B861}"/>
              </a:ext>
            </a:extLst>
          </p:cNvPr>
          <p:cNvSpPr>
            <a:spLocks noGrp="1"/>
          </p:cNvSpPr>
          <p:nvPr>
            <p:ph idx="1"/>
          </p:nvPr>
        </p:nvSpPr>
        <p:spPr/>
        <p:txBody>
          <a:bodyPr/>
          <a:lstStyle/>
          <a:p>
            <a:r>
              <a:rPr lang="en-US" dirty="0"/>
              <a:t>Confirm objectives</a:t>
            </a:r>
          </a:p>
          <a:p>
            <a:r>
              <a:rPr lang="en-US" dirty="0"/>
              <a:t>Confirm tasks</a:t>
            </a:r>
          </a:p>
          <a:p>
            <a:r>
              <a:rPr lang="en-US" dirty="0"/>
              <a:t>Allocate tasks</a:t>
            </a:r>
          </a:p>
          <a:p>
            <a:r>
              <a:rPr lang="en-US" dirty="0"/>
              <a:t>Equipment lists</a:t>
            </a:r>
          </a:p>
          <a:p>
            <a:r>
              <a:rPr lang="en-US" dirty="0"/>
              <a:t>Equipment prep </a:t>
            </a:r>
            <a:endParaRPr lang="en-NZ" dirty="0"/>
          </a:p>
        </p:txBody>
      </p:sp>
    </p:spTree>
    <p:extLst>
      <p:ext uri="{BB962C8B-B14F-4D97-AF65-F5344CB8AC3E}">
        <p14:creationId xmlns:p14="http://schemas.microsoft.com/office/powerpoint/2010/main" val="337190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5" name="Content Placeholder 2">
            <a:extLst>
              <a:ext uri="{FF2B5EF4-FFF2-40B4-BE49-F238E27FC236}">
                <a16:creationId xmlns:a16="http://schemas.microsoft.com/office/drawing/2014/main" id="{B95D2E6F-DA16-782C-7F1A-530100FE8746}"/>
              </a:ext>
            </a:extLst>
          </p:cNvPr>
          <p:cNvSpPr txBox="1">
            <a:spLocks/>
          </p:cNvSpPr>
          <p:nvPr/>
        </p:nvSpPr>
        <p:spPr>
          <a:xfrm>
            <a:off x="577969" y="1171635"/>
            <a:ext cx="7935836" cy="4874178"/>
          </a:xfrm>
          <a:prstGeom prst="rect">
            <a:avLst/>
          </a:prstGeom>
        </p:spPr>
        <p:txBody>
          <a:bodyPr vert="horz" lIns="91440" tIns="45720" rIns="91440" bIns="45720" rtlCol="0">
            <a:noAutofit/>
          </a:bodyPr>
          <a:lstStyle>
            <a:lvl1pPr marL="288000" indent="-288000" algn="l" defTabSz="685800" rtl="0" eaLnBrk="1" latinLnBrk="0" hangingPunct="1">
              <a:lnSpc>
                <a:spcPct val="90000"/>
              </a:lnSpc>
              <a:spcBef>
                <a:spcPts val="1350"/>
              </a:spcBef>
              <a:buSzPct val="100000"/>
              <a:buFont typeface="Arial" pitchFamily="34" charset="0"/>
              <a:buChar char="•"/>
              <a:defRPr sz="2800" kern="1200">
                <a:solidFill>
                  <a:schemeClr val="accent2">
                    <a:lumMod val="50000"/>
                  </a:schemeClr>
                </a:solidFill>
                <a:latin typeface="+mn-lt"/>
                <a:ea typeface="+mn-ea"/>
                <a:cs typeface="+mn-cs"/>
              </a:defRPr>
            </a:lvl1pPr>
            <a:lvl2pPr marL="576000" indent="-288000" algn="l" defTabSz="685800" rtl="0" eaLnBrk="1" latinLnBrk="0" hangingPunct="1">
              <a:lnSpc>
                <a:spcPct val="90000"/>
              </a:lnSpc>
              <a:spcBef>
                <a:spcPts val="750"/>
              </a:spcBef>
              <a:buSzPct val="100000"/>
              <a:buFont typeface="Arial" pitchFamily="34" charset="0"/>
              <a:buChar char="•"/>
              <a:defRPr sz="2400" kern="1200">
                <a:solidFill>
                  <a:schemeClr val="accent2">
                    <a:lumMod val="50000"/>
                  </a:schemeClr>
                </a:solidFill>
                <a:latin typeface="+mn-lt"/>
                <a:ea typeface="+mn-ea"/>
                <a:cs typeface="+mn-cs"/>
              </a:defRPr>
            </a:lvl2pPr>
            <a:lvl3pPr marL="864000" indent="-288000" algn="l" defTabSz="685800" rtl="0" eaLnBrk="1" latinLnBrk="0" hangingPunct="1">
              <a:lnSpc>
                <a:spcPct val="90000"/>
              </a:lnSpc>
              <a:spcBef>
                <a:spcPts val="600"/>
              </a:spcBef>
              <a:buSzPct val="100000"/>
              <a:buFont typeface="Arial" pitchFamily="34" charset="0"/>
              <a:buChar char="•"/>
              <a:defRPr sz="2400" kern="1200">
                <a:solidFill>
                  <a:schemeClr val="accent2">
                    <a:lumMod val="50000"/>
                  </a:schemeClr>
                </a:solidFill>
                <a:latin typeface="+mn-lt"/>
                <a:ea typeface="+mn-ea"/>
                <a:cs typeface="+mn-cs"/>
              </a:defRPr>
            </a:lvl3pPr>
            <a:lvl4pPr marL="1152000" indent="-288000" algn="l" defTabSz="685800" rtl="0" eaLnBrk="1" latinLnBrk="0" hangingPunct="1">
              <a:lnSpc>
                <a:spcPct val="90000"/>
              </a:lnSpc>
              <a:spcBef>
                <a:spcPts val="600"/>
              </a:spcBef>
              <a:buSzPct val="100000"/>
              <a:buFont typeface="Arial" pitchFamily="34" charset="0"/>
              <a:buChar char="•"/>
              <a:defRPr sz="2000" kern="1200">
                <a:solidFill>
                  <a:schemeClr val="accent2">
                    <a:lumMod val="50000"/>
                  </a:schemeClr>
                </a:solidFill>
                <a:latin typeface="+mn-lt"/>
                <a:ea typeface="+mn-ea"/>
                <a:cs typeface="+mn-cs"/>
              </a:defRPr>
            </a:lvl4pPr>
            <a:lvl5pPr marL="1296000" indent="-288000" algn="l" defTabSz="685800" rtl="0" eaLnBrk="1" latinLnBrk="0" hangingPunct="1">
              <a:lnSpc>
                <a:spcPct val="90000"/>
              </a:lnSpc>
              <a:spcBef>
                <a:spcPts val="600"/>
              </a:spcBef>
              <a:buSzPct val="100000"/>
              <a:buFont typeface="Arial" pitchFamily="34" charset="0"/>
              <a:buChar char="•"/>
              <a:defRPr sz="1800" kern="1200">
                <a:solidFill>
                  <a:schemeClr val="accent2">
                    <a:lumMod val="50000"/>
                  </a:schemeClr>
                </a:solidFill>
                <a:latin typeface="+mn-lt"/>
                <a:ea typeface="+mn-ea"/>
                <a:cs typeface="+mn-cs"/>
              </a:defRPr>
            </a:lvl5pPr>
            <a:lvl6pPr marL="123444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6pPr>
            <a:lvl7pPr marL="144018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7pPr>
            <a:lvl8pPr marL="1645920" indent="-171450" algn="l" defTabSz="685800" rtl="0" eaLnBrk="1" latinLnBrk="0" hangingPunct="1">
              <a:lnSpc>
                <a:spcPct val="90000"/>
              </a:lnSpc>
              <a:spcBef>
                <a:spcPts val="600"/>
              </a:spcBef>
              <a:buSzPct val="100000"/>
              <a:buFont typeface="Arial" pitchFamily="34" charset="0"/>
              <a:buChar char="•"/>
              <a:defRPr sz="1050" kern="1200">
                <a:solidFill>
                  <a:schemeClr val="accent2">
                    <a:lumMod val="50000"/>
                  </a:schemeClr>
                </a:solidFill>
                <a:latin typeface="+mn-lt"/>
                <a:ea typeface="+mn-ea"/>
                <a:cs typeface="+mn-cs"/>
              </a:defRPr>
            </a:lvl8pPr>
            <a:lvl9pPr marL="1680210" indent="0" algn="l" defTabSz="685800" rtl="0" eaLnBrk="1" latinLnBrk="0" hangingPunct="1">
              <a:lnSpc>
                <a:spcPct val="90000"/>
              </a:lnSpc>
              <a:spcBef>
                <a:spcPts val="600"/>
              </a:spcBef>
              <a:buSzPct val="100000"/>
              <a:buFont typeface="Arial" pitchFamily="34" charset="0"/>
              <a:buNone/>
              <a:defRPr sz="1050" kern="1200">
                <a:solidFill>
                  <a:schemeClr val="accent2">
                    <a:lumMod val="50000"/>
                  </a:schemeClr>
                </a:solidFill>
                <a:latin typeface="+mn-lt"/>
                <a:ea typeface="+mn-ea"/>
                <a:cs typeface="+mn-cs"/>
              </a:defRPr>
            </a:lvl9pPr>
          </a:lstStyle>
          <a:p>
            <a:pPr>
              <a:spcBef>
                <a:spcPts val="200"/>
              </a:spcBef>
            </a:pPr>
            <a:r>
              <a:rPr lang="en-US" sz="1200" dirty="0"/>
              <a:t>This workshop was derived from the Pacific Seabirds Survey and Monitoring Manual, which was prepared under contract (AP_2/43) between the Secretariat of the Pacific Regional Environment </a:t>
            </a:r>
            <a:r>
              <a:rPr lang="en-US" sz="1200" dirty="0" err="1"/>
              <a:t>Programme</a:t>
            </a:r>
            <a:r>
              <a:rPr lang="en-US" sz="1200" dirty="0"/>
              <a:t> (SPREP) and the Northern New Zealand Seabird Trust (NNZST)</a:t>
            </a:r>
          </a:p>
          <a:p>
            <a:pPr>
              <a:spcBef>
                <a:spcPts val="200"/>
              </a:spcBef>
            </a:pPr>
            <a:r>
              <a:rPr lang="en-US" sz="1200" dirty="0"/>
              <a:t>The Palau workshop resources were developed by Ray Pierce (Eco Oceania) and Monica Gruber (Pacific Biosecurity), based on the resources in Pacific Seabirds Survey and Monitoring Manual, under contract (2026-PBS-001: AP_2/43) between SPREP and Pacific Biosecurity, and deployed on the website: </a:t>
            </a:r>
            <a:r>
              <a:rPr lang="en-US" sz="1200" dirty="0">
                <a:hlinkClick r:id="rId3"/>
              </a:rPr>
              <a:t>https://seabirds.pacificbiosecurity.co.nz</a:t>
            </a:r>
            <a:r>
              <a:rPr lang="en-US" sz="1200" dirty="0"/>
              <a:t> </a:t>
            </a:r>
          </a:p>
          <a:p>
            <a:pPr>
              <a:spcBef>
                <a:spcPts val="200"/>
              </a:spcBef>
            </a:pPr>
            <a:r>
              <a:rPr lang="en-US" sz="1200" dirty="0"/>
              <a:t>The project team also acknowledges the contribution of Karen Baird, SPREP's former Threatened and Migratory Species Adviser, who led efforts to develop more seabird resources on behalf of Pacific governments, for the benefit or Pacific communities.</a:t>
            </a:r>
          </a:p>
          <a:p>
            <a:pPr>
              <a:spcBef>
                <a:spcPts val="200"/>
              </a:spcBef>
            </a:pPr>
            <a:r>
              <a:rPr lang="en-US" sz="1200" dirty="0"/>
              <a:t>Contributors to the Pacific Seabirds Survey and Monitoring Manual</a:t>
            </a:r>
          </a:p>
          <a:p>
            <a:pPr lvl="1">
              <a:spcBef>
                <a:spcPts val="200"/>
              </a:spcBef>
            </a:pPr>
            <a:r>
              <a:rPr lang="en-US" sz="1100" b="1" dirty="0"/>
              <a:t>Principal authors and editorial team: </a:t>
            </a:r>
            <a:r>
              <a:rPr lang="en-US" sz="1100" dirty="0"/>
              <a:t>Chris P. Gaskin (NNZST), André F. Raine (Archipelago Research &amp; Conservation), Kerry A. </a:t>
            </a:r>
            <a:r>
              <a:rPr lang="en-US" sz="1100" dirty="0" err="1"/>
              <a:t>Lukies</a:t>
            </a:r>
            <a:r>
              <a:rPr lang="en-US" sz="1100" dirty="0"/>
              <a:t> (NNZST) and Edin A. Whitehead (NNZST).</a:t>
            </a:r>
          </a:p>
          <a:p>
            <a:pPr lvl="1">
              <a:spcBef>
                <a:spcPts val="200"/>
              </a:spcBef>
            </a:pPr>
            <a:r>
              <a:rPr lang="en-US" sz="1100" b="1" dirty="0"/>
              <a:t>Case study and section contributions by: </a:t>
            </a:r>
            <a:r>
              <a:rPr lang="en-US" sz="1100" dirty="0"/>
              <a:t>Alex Wegmann, Katie Franklin, Dana Sabine, Nick Holmes (The Nature Conservancy); Peter Allen, Rohan Clarke, Karina Sorrell (Monash University); Tehani Withers (SOP Manu); Andreas </a:t>
            </a:r>
            <a:r>
              <a:rPr lang="en-US" sz="1100" dirty="0" err="1"/>
              <a:t>Ravache</a:t>
            </a:r>
            <a:r>
              <a:rPr lang="en-US" sz="1100" dirty="0"/>
              <a:t> (Bird Conservation New Caledonia); Nicholas Carlile (</a:t>
            </a:r>
            <a:r>
              <a:rPr lang="en-US" sz="1100" dirty="0" err="1"/>
              <a:t>Æstrelata</a:t>
            </a:r>
            <a:r>
              <a:rPr lang="en-US" sz="1100" dirty="0"/>
              <a:t> Restorations); Richard Griffiths, Paula Castano, Paul Jacques (Island Conservation); Megan Friesen (Wenatchee Valley College); Matt Rayner (Auckland Museum); Sara Thompson, William </a:t>
            </a:r>
            <a:r>
              <a:rPr lang="en-US" sz="1100" dirty="0" err="1"/>
              <a:t>Sydeman</a:t>
            </a:r>
            <a:r>
              <a:rPr lang="en-US" sz="1100" dirty="0"/>
              <a:t> (</a:t>
            </a:r>
            <a:r>
              <a:rPr lang="en-US" sz="1100" dirty="0" err="1"/>
              <a:t>Farrallon</a:t>
            </a:r>
            <a:r>
              <a:rPr lang="en-US" sz="1100" dirty="0"/>
              <a:t> Institute); Kathy </a:t>
            </a:r>
            <a:r>
              <a:rPr lang="en-US" sz="1100" dirty="0" err="1"/>
              <a:t>Kuletz</a:t>
            </a:r>
            <a:r>
              <a:rPr lang="en-US" sz="1100" dirty="0"/>
              <a:t> (U.S. Fish and Wildlife Service); Sophie Laran (La Rochelle Université – CNRS); Stephanie </a:t>
            </a:r>
            <a:r>
              <a:rPr lang="en-US" sz="1100" dirty="0" err="1"/>
              <a:t>Borrelle</a:t>
            </a:r>
            <a:r>
              <a:rPr lang="en-US" sz="1100" dirty="0"/>
              <a:t> and Mark O’Brien (</a:t>
            </a:r>
            <a:r>
              <a:rPr lang="en-US" sz="1100" dirty="0" err="1"/>
              <a:t>BirdLife</a:t>
            </a:r>
            <a:r>
              <a:rPr lang="en-US" sz="1100" dirty="0"/>
              <a:t> Pacific); Steffen Oppel (Swiss Ornithological Institute); Marc Travers (Archipelago Research &amp; Conservation).</a:t>
            </a:r>
          </a:p>
          <a:p>
            <a:pPr lvl="1">
              <a:spcBef>
                <a:spcPts val="200"/>
              </a:spcBef>
            </a:pPr>
            <a:r>
              <a:rPr lang="en-US" sz="1100" dirty="0"/>
              <a:t>Also, special thanks to Graeme Taylor, Nicholas Carlile, Jay Penniman and Steffen Oppel for reviewing the draft manuscript.</a:t>
            </a:r>
          </a:p>
          <a:p>
            <a:pPr lvl="1">
              <a:spcBef>
                <a:spcPts val="200"/>
              </a:spcBef>
            </a:pPr>
            <a:r>
              <a:rPr lang="en-US" sz="1100" b="1" dirty="0"/>
              <a:t>Participants in the needs assessment review: </a:t>
            </a:r>
            <a:r>
              <a:rPr lang="en-US" sz="1100" dirty="0"/>
              <a:t>Bird Conservation New Caledonia; </a:t>
            </a:r>
            <a:r>
              <a:rPr lang="en-US" sz="1100" dirty="0" err="1"/>
              <a:t>Te</a:t>
            </a:r>
            <a:r>
              <a:rPr lang="en-US" sz="1100" dirty="0"/>
              <a:t> </a:t>
            </a:r>
            <a:r>
              <a:rPr lang="en-US" sz="1100" dirty="0" err="1"/>
              <a:t>Ipukerea</a:t>
            </a:r>
            <a:r>
              <a:rPr lang="en-US" sz="1100" dirty="0"/>
              <a:t> Society, Cook Islands; SOP Manu – Polynesian Ornithological Society, French Polynesia; Samoa Conservation Society, Samoa; </a:t>
            </a:r>
            <a:r>
              <a:rPr lang="en-US" sz="1100" dirty="0" err="1"/>
              <a:t>Vava’u</a:t>
            </a:r>
            <a:r>
              <a:rPr lang="en-US" sz="1100" dirty="0"/>
              <a:t> Environmental Protection Association (VEPA), Tonga; American Bird Conservancy (ABC), ABC Marine </a:t>
            </a:r>
            <a:r>
              <a:rPr lang="en-US" sz="1100" dirty="0" err="1"/>
              <a:t>Programme</a:t>
            </a:r>
            <a:r>
              <a:rPr lang="en-US" sz="1100" dirty="0"/>
              <a:t>; Nicholas Carlile; Eric Vidal; Graeme Taylor; Peter Frost; Ray Pierce; Mark O’Brien; Yuna Kim; Jay Penniman; Alex Wang; Brett Mossman; Peter Vaughan; Rohan Clarke; Eric Woehler; Kazuto Kawakami; Kentaro Kazama; Steffen Oppel.</a:t>
            </a:r>
          </a:p>
          <a:p>
            <a:pPr lvl="1">
              <a:spcBef>
                <a:spcPts val="200"/>
              </a:spcBef>
            </a:pPr>
            <a:r>
              <a:rPr lang="en-US" sz="1100" dirty="0"/>
              <a:t>Numerous photographers have generously contributed images; credits accompany the images.</a:t>
            </a:r>
          </a:p>
          <a:p>
            <a:pPr lvl="1">
              <a:spcBef>
                <a:spcPts val="200"/>
              </a:spcBef>
            </a:pPr>
            <a:r>
              <a:rPr lang="en-US" sz="1100" b="1" dirty="0"/>
              <a:t>Cover images: </a:t>
            </a:r>
            <a:r>
              <a:rPr lang="en-US" sz="1100" dirty="0"/>
              <a:t>White-tailed Tropicbird on nest on the island of </a:t>
            </a:r>
            <a:r>
              <a:rPr lang="en-US" sz="1100" dirty="0" err="1"/>
              <a:t>Kaua’i</a:t>
            </a:r>
            <a:r>
              <a:rPr lang="en-US" sz="1100" dirty="0"/>
              <a:t>, Hawaii. Photo: André F. Raine; Sooty Tern colony at Chesterfield Reef, New Caledonia. Photo: Mathieu </a:t>
            </a:r>
            <a:r>
              <a:rPr lang="en-US" sz="1100" dirty="0" err="1"/>
              <a:t>Mathivet</a:t>
            </a:r>
            <a:r>
              <a:rPr lang="en-US" sz="1100" dirty="0"/>
              <a:t>; ‘New Caledonian Storm-petrel’. Photo: Hadoram </a:t>
            </a:r>
            <a:r>
              <a:rPr lang="en-US" sz="1100" dirty="0" err="1"/>
              <a:t>Shirihai</a:t>
            </a:r>
            <a:r>
              <a:rPr lang="en-US" sz="1100" dirty="0"/>
              <a:t>; Research team on </a:t>
            </a:r>
            <a:r>
              <a:rPr lang="en-US" sz="1100" dirty="0" err="1"/>
              <a:t>Tauturoa</a:t>
            </a:r>
            <a:r>
              <a:rPr lang="en-US" sz="1100" dirty="0"/>
              <a:t>, Rapa, French Polynesia. Photo: Tehani Withers. </a:t>
            </a:r>
          </a:p>
          <a:p>
            <a:pPr lvl="1">
              <a:spcBef>
                <a:spcPts val="200"/>
              </a:spcBef>
            </a:pPr>
            <a:r>
              <a:rPr lang="en-US" sz="1100" b="1" dirty="0"/>
              <a:t>Graphic design and layout: </a:t>
            </a:r>
            <a:r>
              <a:rPr lang="en-US" sz="1100" dirty="0"/>
              <a:t>Carlo Iacovino. </a:t>
            </a:r>
          </a:p>
        </p:txBody>
      </p:sp>
    </p:spTree>
    <p:extLst>
      <p:ext uri="{BB962C8B-B14F-4D97-AF65-F5344CB8AC3E}">
        <p14:creationId xmlns:p14="http://schemas.microsoft.com/office/powerpoint/2010/main" val="33274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56884-71F3-7A0E-CF7D-D35981303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66C49-2BBD-1F29-5198-B6AE1169433B}"/>
              </a:ext>
            </a:extLst>
          </p:cNvPr>
          <p:cNvSpPr>
            <a:spLocks noGrp="1"/>
          </p:cNvSpPr>
          <p:nvPr>
            <p:ph type="title"/>
          </p:nvPr>
        </p:nvSpPr>
        <p:spPr/>
        <p:txBody>
          <a:bodyPr/>
          <a:lstStyle/>
          <a:p>
            <a:r>
              <a:rPr lang="en-US" dirty="0"/>
              <a:t>Images and other credits</a:t>
            </a:r>
          </a:p>
        </p:txBody>
      </p:sp>
      <p:sp>
        <p:nvSpPr>
          <p:cNvPr id="3" name="Content Placeholder 2">
            <a:extLst>
              <a:ext uri="{FF2B5EF4-FFF2-40B4-BE49-F238E27FC236}">
                <a16:creationId xmlns:a16="http://schemas.microsoft.com/office/drawing/2014/main" id="{173B0137-D4C1-EF26-A9AF-4B16A64A87BE}"/>
              </a:ext>
            </a:extLst>
          </p:cNvPr>
          <p:cNvSpPr>
            <a:spLocks noGrp="1"/>
          </p:cNvSpPr>
          <p:nvPr>
            <p:ph idx="4294967295"/>
          </p:nvPr>
        </p:nvSpPr>
        <p:spPr>
          <a:xfrm>
            <a:off x="577968" y="1171634"/>
            <a:ext cx="8566031" cy="5686365"/>
          </a:xfrm>
          <a:prstGeom prst="rect">
            <a:avLst/>
          </a:prstGeom>
        </p:spPr>
        <p:txBody>
          <a:bodyPr>
            <a:normAutofit/>
          </a:bodyPr>
          <a:lstStyle/>
          <a:p>
            <a:pPr>
              <a:spcBef>
                <a:spcPts val="0"/>
              </a:spcBef>
              <a:spcAft>
                <a:spcPts val="20"/>
              </a:spcAft>
            </a:pPr>
            <a:r>
              <a:rPr lang="en-US" sz="1200" dirty="0"/>
              <a:t>Most images come from the Pacific Seabirds Survey and Monitoring Manual (PSSMM) </a:t>
            </a:r>
          </a:p>
          <a:p>
            <a:pPr lvl="1">
              <a:spcBef>
                <a:spcPts val="0"/>
              </a:spcBef>
              <a:spcAft>
                <a:spcPts val="20"/>
              </a:spcAft>
            </a:pPr>
            <a:r>
              <a:rPr lang="en-US" sz="1200" dirty="0"/>
              <a:t>Cover slide image: PSSMM inside cover. Lesser Frigatebirds, Kiribati. Hiroyuki </a:t>
            </a:r>
            <a:r>
              <a:rPr lang="en-US" sz="1200" dirty="0" err="1"/>
              <a:t>Tanoi</a:t>
            </a:r>
            <a:endParaRPr lang="en-US" sz="1200" dirty="0"/>
          </a:p>
          <a:p>
            <a:pPr lvl="1">
              <a:spcBef>
                <a:spcPts val="0"/>
              </a:spcBef>
              <a:spcAft>
                <a:spcPts val="20"/>
              </a:spcAft>
            </a:pPr>
            <a:r>
              <a:rPr lang="en-US" sz="1200" dirty="0"/>
              <a:t>Slide 6: PSSMM cover (see cover images on the Acknowledgements slide)</a:t>
            </a:r>
          </a:p>
          <a:p>
            <a:pPr lvl="1">
              <a:spcBef>
                <a:spcPts val="0"/>
              </a:spcBef>
              <a:spcAft>
                <a:spcPts val="20"/>
              </a:spcAft>
            </a:pPr>
            <a:r>
              <a:rPr lang="en-US" sz="1200" dirty="0"/>
              <a:t>Slide 12: PSSMM Figure 7</a:t>
            </a:r>
          </a:p>
          <a:p>
            <a:pPr lvl="1">
              <a:spcBef>
                <a:spcPts val="0"/>
              </a:spcBef>
              <a:spcAft>
                <a:spcPts val="20"/>
              </a:spcAft>
            </a:pPr>
            <a:r>
              <a:rPr lang="en-US" sz="1200" dirty="0"/>
              <a:t>Slide 14: Video produced by </a:t>
            </a:r>
            <a:r>
              <a:rPr lang="fr-FR" sz="1200" dirty="0"/>
              <a:t>Mair Perkins Ltd. Animation &amp; Illustration </a:t>
            </a:r>
            <a:r>
              <a:rPr lang="en-US" sz="1200" dirty="0"/>
              <a:t>and commissioned by Lancaster University: </a:t>
            </a:r>
            <a:r>
              <a:rPr lang="en-US" sz="1200" dirty="0">
                <a:hlinkClick r:id="rId2"/>
              </a:rPr>
              <a:t>https://www.youtube.com/watch?v=kwd73dK8f1A</a:t>
            </a:r>
            <a:endParaRPr lang="en-US" sz="1200" dirty="0"/>
          </a:p>
          <a:p>
            <a:pPr lvl="1">
              <a:spcBef>
                <a:spcPts val="0"/>
              </a:spcBef>
              <a:spcAft>
                <a:spcPts val="20"/>
              </a:spcAft>
            </a:pPr>
            <a:r>
              <a:rPr lang="en-US" sz="1200" dirty="0"/>
              <a:t>Slide 15: PSSMM Figure 2</a:t>
            </a:r>
          </a:p>
          <a:p>
            <a:pPr lvl="1">
              <a:spcBef>
                <a:spcPts val="0"/>
              </a:spcBef>
              <a:spcAft>
                <a:spcPts val="20"/>
              </a:spcAft>
            </a:pPr>
            <a:r>
              <a:rPr lang="en-US" sz="1200" dirty="0"/>
              <a:t>Slide 16: Cover image Seabirds: The New Identification Guide, by Peter Harrison, Martin Perrow, Hans Larsson</a:t>
            </a:r>
          </a:p>
          <a:p>
            <a:pPr lvl="1">
              <a:spcBef>
                <a:spcPts val="0"/>
              </a:spcBef>
              <a:spcAft>
                <a:spcPts val="20"/>
              </a:spcAft>
            </a:pPr>
            <a:r>
              <a:rPr lang="en-US" sz="1200" dirty="0"/>
              <a:t>Slide 17: PSSMM Figure 9</a:t>
            </a:r>
          </a:p>
          <a:p>
            <a:pPr lvl="1">
              <a:spcBef>
                <a:spcPts val="0"/>
              </a:spcBef>
              <a:spcAft>
                <a:spcPts val="20"/>
              </a:spcAft>
            </a:pPr>
            <a:r>
              <a:rPr lang="en-US" sz="1200" dirty="0"/>
              <a:t>Slide 18: Ray Pierce</a:t>
            </a:r>
          </a:p>
          <a:p>
            <a:pPr lvl="1">
              <a:spcBef>
                <a:spcPts val="0"/>
              </a:spcBef>
              <a:spcAft>
                <a:spcPts val="20"/>
              </a:spcAft>
            </a:pPr>
            <a:r>
              <a:rPr lang="en-US" sz="1200" dirty="0"/>
              <a:t>Slide 19: Adult Sooty Tern and eggs Marinha do </a:t>
            </a:r>
            <a:r>
              <a:rPr lang="en-US" sz="1200" dirty="0" err="1"/>
              <a:t>Brasil</a:t>
            </a:r>
            <a:r>
              <a:rPr lang="en-US" sz="1200" dirty="0"/>
              <a:t>, CC BY-SA 2.0</a:t>
            </a:r>
          </a:p>
          <a:p>
            <a:pPr lvl="1">
              <a:spcBef>
                <a:spcPts val="0"/>
              </a:spcBef>
              <a:spcAft>
                <a:spcPts val="20"/>
              </a:spcAft>
            </a:pPr>
            <a:r>
              <a:rPr lang="en-US" sz="1200" dirty="0"/>
              <a:t>Slide 20: Brown Noddies Charles J. Sharp - Own work, CC BY-SA 4.0</a:t>
            </a:r>
          </a:p>
          <a:p>
            <a:pPr lvl="1">
              <a:spcBef>
                <a:spcPts val="0"/>
              </a:spcBef>
              <a:spcAft>
                <a:spcPts val="20"/>
              </a:spcAft>
            </a:pPr>
            <a:r>
              <a:rPr lang="en-US" sz="1200" dirty="0"/>
              <a:t>Slide 20: Matsudaira’s Storm-petrel Tony Morris, CC BY-SA 2.0 </a:t>
            </a:r>
          </a:p>
          <a:p>
            <a:pPr lvl="1">
              <a:spcBef>
                <a:spcPts val="0"/>
              </a:spcBef>
              <a:spcAft>
                <a:spcPts val="20"/>
              </a:spcAft>
            </a:pPr>
            <a:r>
              <a:rPr lang="en-US" sz="1200" dirty="0"/>
              <a:t>Slide 20: Polynesian Storm-petrel James Eaton - iNaturalist, CC0</a:t>
            </a:r>
          </a:p>
          <a:p>
            <a:pPr lvl="1">
              <a:spcBef>
                <a:spcPts val="0"/>
              </a:spcBef>
              <a:spcAft>
                <a:spcPts val="20"/>
              </a:spcAft>
            </a:pPr>
            <a:r>
              <a:rPr lang="en-US" sz="1200" dirty="0"/>
              <a:t>Slide 20: Black-footed Albatross dancing Brocken </a:t>
            </a:r>
            <a:r>
              <a:rPr lang="en-US" sz="1200" dirty="0" err="1"/>
              <a:t>Inaglory</a:t>
            </a:r>
            <a:r>
              <a:rPr lang="en-US" sz="1200" dirty="0"/>
              <a:t>, CC BY-SA 3.0</a:t>
            </a:r>
          </a:p>
          <a:p>
            <a:pPr lvl="1">
              <a:spcBef>
                <a:spcPts val="0"/>
              </a:spcBef>
              <a:spcAft>
                <a:spcPts val="20"/>
              </a:spcAft>
            </a:pPr>
            <a:r>
              <a:rPr lang="en-US" sz="1200" dirty="0"/>
              <a:t>Slide 20: Mottled Petrel JJ Harrison - Own work, CC BY-SA 3.0</a:t>
            </a:r>
          </a:p>
          <a:p>
            <a:pPr lvl="1">
              <a:spcBef>
                <a:spcPts val="0"/>
              </a:spcBef>
              <a:spcAft>
                <a:spcPts val="20"/>
              </a:spcAft>
            </a:pPr>
            <a:r>
              <a:rPr lang="en-US" sz="1200" dirty="0"/>
              <a:t>Slide 21: Male Great Frigatebird displaying Charles J. Sharp  - Own work, CC BY-SA 3.0</a:t>
            </a:r>
          </a:p>
          <a:p>
            <a:pPr lvl="1">
              <a:spcBef>
                <a:spcPts val="0"/>
              </a:spcBef>
              <a:spcAft>
                <a:spcPts val="20"/>
              </a:spcAft>
            </a:pPr>
            <a:r>
              <a:rPr lang="en-US" sz="1200" dirty="0"/>
              <a:t>Slide 21:  Chick D. Gordon E. Robertson - Own work, CC BY-SA 3.0</a:t>
            </a:r>
          </a:p>
          <a:p>
            <a:pPr lvl="1">
              <a:spcBef>
                <a:spcPts val="0"/>
              </a:spcBef>
              <a:spcAft>
                <a:spcPts val="20"/>
              </a:spcAft>
            </a:pPr>
            <a:r>
              <a:rPr lang="en-US" sz="1200" dirty="0"/>
              <a:t>Slide 21: Breeding pair Charles J. Sharp - Own work, CC BY-SA 3.0</a:t>
            </a:r>
          </a:p>
          <a:p>
            <a:pPr lvl="1">
              <a:spcBef>
                <a:spcPts val="0"/>
              </a:spcBef>
              <a:spcAft>
                <a:spcPts val="20"/>
              </a:spcAft>
            </a:pPr>
            <a:r>
              <a:rPr lang="en-US" sz="1200" dirty="0"/>
              <a:t>Slide 21: Male Lesser Frigatebird </a:t>
            </a:r>
            <a:r>
              <a:rPr lang="en-US" sz="1200" dirty="0" err="1"/>
              <a:t>Ariefrahman</a:t>
            </a:r>
            <a:r>
              <a:rPr lang="en-US" sz="1200" dirty="0"/>
              <a:t> - Own work, CC BY-SA 4.0 </a:t>
            </a:r>
          </a:p>
          <a:p>
            <a:pPr lvl="1">
              <a:spcBef>
                <a:spcPts val="0"/>
              </a:spcBef>
              <a:spcAft>
                <a:spcPts val="20"/>
              </a:spcAft>
            </a:pPr>
            <a:r>
              <a:rPr lang="en-US" sz="1200" dirty="0"/>
              <a:t>Slide 21: Male Lesser Frigatebird  </a:t>
            </a:r>
            <a:r>
              <a:rPr lang="en-US" sz="1200" dirty="0" err="1"/>
              <a:t>Ariefrahman</a:t>
            </a:r>
            <a:r>
              <a:rPr lang="en-US" sz="1200" dirty="0"/>
              <a:t> - Own work, CC BY-SA 4.0</a:t>
            </a:r>
          </a:p>
          <a:p>
            <a:pPr lvl="1">
              <a:spcBef>
                <a:spcPts val="0"/>
              </a:spcBef>
              <a:spcAft>
                <a:spcPts val="20"/>
              </a:spcAft>
            </a:pPr>
            <a:r>
              <a:rPr lang="en-US" sz="1200" dirty="0"/>
              <a:t>Slide 22: Pied form of Red-footed Booby Gregg Yan, CC BY-SA 3.0</a:t>
            </a:r>
          </a:p>
          <a:p>
            <a:pPr lvl="1">
              <a:spcBef>
                <a:spcPts val="0"/>
              </a:spcBef>
              <a:spcAft>
                <a:spcPts val="20"/>
              </a:spcAft>
            </a:pPr>
            <a:r>
              <a:rPr lang="en-US" sz="1200" dirty="0"/>
              <a:t>Slide 22: Brown form, adult male Charles J. Sharp - Own work, CC BY-SA 3.0</a:t>
            </a:r>
          </a:p>
          <a:p>
            <a:pPr lvl="1">
              <a:spcBef>
                <a:spcPts val="0"/>
              </a:spcBef>
              <a:spcAft>
                <a:spcPts val="20"/>
              </a:spcAft>
            </a:pPr>
            <a:r>
              <a:rPr lang="en-US" sz="1200" dirty="0"/>
              <a:t>Slide 22: Adult Masked Booby Forest &amp; Kim Starr, CC BY 3.0</a:t>
            </a:r>
          </a:p>
          <a:p>
            <a:pPr lvl="1">
              <a:spcBef>
                <a:spcPts val="0"/>
              </a:spcBef>
              <a:spcAft>
                <a:spcPts val="20"/>
              </a:spcAft>
            </a:pPr>
            <a:r>
              <a:rPr lang="en-US" sz="1200" dirty="0"/>
              <a:t>Slide 23: Tropicbird stamp, Government of Palau</a:t>
            </a:r>
          </a:p>
          <a:p>
            <a:pPr lvl="1">
              <a:spcBef>
                <a:spcPts val="0"/>
              </a:spcBef>
              <a:spcAft>
                <a:spcPts val="20"/>
              </a:spcAft>
            </a:pPr>
            <a:r>
              <a:rPr lang="en-US" sz="1200" dirty="0"/>
              <a:t>Slide 25: Adult Sooty Tern Marinha do </a:t>
            </a:r>
            <a:r>
              <a:rPr lang="en-US" sz="1200" dirty="0" err="1"/>
              <a:t>Brasil</a:t>
            </a:r>
            <a:r>
              <a:rPr lang="en-US" sz="1200" dirty="0"/>
              <a:t>, CC BY-SA 2.0</a:t>
            </a:r>
          </a:p>
          <a:p>
            <a:pPr lvl="1">
              <a:spcBef>
                <a:spcPts val="0"/>
              </a:spcBef>
              <a:spcAft>
                <a:spcPts val="20"/>
              </a:spcAft>
            </a:pPr>
            <a:r>
              <a:rPr lang="en-US" sz="1200" dirty="0"/>
              <a:t>Slide 25: Juvenile Sooty Tern Toby Hudson - Own work, CC BY-SA 3.0</a:t>
            </a:r>
          </a:p>
          <a:p>
            <a:pPr lvl="1">
              <a:spcBef>
                <a:spcPts val="0"/>
              </a:spcBef>
              <a:spcAft>
                <a:spcPts val="20"/>
              </a:spcAft>
            </a:pPr>
            <a:r>
              <a:rPr lang="en-US" sz="1200" dirty="0"/>
              <a:t>Slide 25: Sooty Tern colony Duncan Wright, USFWS - Own work, Public Domain</a:t>
            </a:r>
          </a:p>
          <a:p>
            <a:pPr lvl="1">
              <a:spcBef>
                <a:spcPts val="0"/>
              </a:spcBef>
              <a:spcAft>
                <a:spcPts val="20"/>
              </a:spcAft>
            </a:pPr>
            <a:r>
              <a:rPr lang="en-US" sz="1200" dirty="0"/>
              <a:t>Slide 25: Chick Duncan Wright, USFWS - Own work, Public Domain</a:t>
            </a:r>
          </a:p>
          <a:p>
            <a:pPr lvl="1">
              <a:spcBef>
                <a:spcPts val="0"/>
              </a:spcBef>
              <a:spcAft>
                <a:spcPts val="20"/>
              </a:spcAft>
            </a:pPr>
            <a:r>
              <a:rPr lang="en-US" sz="1200" dirty="0"/>
              <a:t>Slide 25: Bridled Tern in breeding plumage, Rock Islands Charles J. Sharp - Own work, CC BY-SA 4.0</a:t>
            </a:r>
          </a:p>
          <a:p>
            <a:pPr lvl="1">
              <a:spcBef>
                <a:spcPts val="0"/>
              </a:spcBef>
              <a:spcAft>
                <a:spcPts val="20"/>
              </a:spcAft>
            </a:pPr>
            <a:r>
              <a:rPr lang="en-US" sz="1200" dirty="0"/>
              <a:t>Slide 25: Juvenile Bridled Tern </a:t>
            </a:r>
            <a:r>
              <a:rPr lang="en-US" sz="1200" dirty="0" err="1"/>
              <a:t>Sputnikcccp</a:t>
            </a:r>
            <a:r>
              <a:rPr lang="en-US" sz="1200" dirty="0"/>
              <a:t> at the English-language Wikipedia, CC BY-SA 3.0</a:t>
            </a:r>
          </a:p>
          <a:p>
            <a:pPr lvl="1">
              <a:spcBef>
                <a:spcPts val="0"/>
              </a:spcBef>
              <a:spcAft>
                <a:spcPts val="20"/>
              </a:spcAft>
            </a:pPr>
            <a:r>
              <a:rPr lang="en-US" sz="1200" dirty="0"/>
              <a:t>Slide 25: Composite image  Richard Crossley - The Crossley ID Guide Britain and Ireland, CC BY-SA 3.0</a:t>
            </a:r>
          </a:p>
          <a:p>
            <a:pPr lvl="1">
              <a:spcBef>
                <a:spcPts val="0"/>
              </a:spcBef>
              <a:spcAft>
                <a:spcPts val="20"/>
              </a:spcAft>
            </a:pPr>
            <a:r>
              <a:rPr lang="en-US" sz="1200" dirty="0"/>
              <a:t>Slide 25: Adult with egg (under stair) </a:t>
            </a:r>
            <a:r>
              <a:rPr lang="en-US" sz="1200" dirty="0" err="1"/>
              <a:t>Calistemon</a:t>
            </a:r>
            <a:r>
              <a:rPr lang="en-US" sz="1200" dirty="0"/>
              <a:t> - Own work, CC BY-SA 4.0</a:t>
            </a:r>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endParaRPr lang="en-US" dirty="0"/>
          </a:p>
        </p:txBody>
      </p:sp>
    </p:spTree>
    <p:extLst>
      <p:ext uri="{BB962C8B-B14F-4D97-AF65-F5344CB8AC3E}">
        <p14:creationId xmlns:p14="http://schemas.microsoft.com/office/powerpoint/2010/main" val="34936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2EA81-C520-64BF-54DA-349BBFDEC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F2B3F-8C04-D072-9EE0-647761CCADD6}"/>
              </a:ext>
            </a:extLst>
          </p:cNvPr>
          <p:cNvSpPr>
            <a:spLocks noGrp="1"/>
          </p:cNvSpPr>
          <p:nvPr>
            <p:ph type="title"/>
          </p:nvPr>
        </p:nvSpPr>
        <p:spPr/>
        <p:txBody>
          <a:bodyPr/>
          <a:lstStyle/>
          <a:p>
            <a:r>
              <a:rPr lang="en-US" dirty="0"/>
              <a:t>Images and other credits</a:t>
            </a:r>
          </a:p>
        </p:txBody>
      </p:sp>
      <p:sp>
        <p:nvSpPr>
          <p:cNvPr id="3" name="Content Placeholder 2">
            <a:extLst>
              <a:ext uri="{FF2B5EF4-FFF2-40B4-BE49-F238E27FC236}">
                <a16:creationId xmlns:a16="http://schemas.microsoft.com/office/drawing/2014/main" id="{A0AE8D1A-060B-E26D-6DAC-053DDBDE21D8}"/>
              </a:ext>
            </a:extLst>
          </p:cNvPr>
          <p:cNvSpPr>
            <a:spLocks noGrp="1"/>
          </p:cNvSpPr>
          <p:nvPr>
            <p:ph idx="4294967295"/>
          </p:nvPr>
        </p:nvSpPr>
        <p:spPr>
          <a:xfrm>
            <a:off x="577968" y="1171634"/>
            <a:ext cx="8566031" cy="5686365"/>
          </a:xfrm>
          <a:prstGeom prst="rect">
            <a:avLst/>
          </a:prstGeom>
        </p:spPr>
        <p:txBody>
          <a:bodyPr>
            <a:normAutofit/>
          </a:bodyPr>
          <a:lstStyle/>
          <a:p>
            <a:pPr>
              <a:spcBef>
                <a:spcPts val="0"/>
              </a:spcBef>
              <a:spcAft>
                <a:spcPts val="20"/>
              </a:spcAft>
            </a:pPr>
            <a:r>
              <a:rPr lang="en-US" sz="1200" dirty="0"/>
              <a:t>Most images come from the Pacific Seabirds Survey and Monitoring Manual (PSSMM) </a:t>
            </a:r>
          </a:p>
          <a:p>
            <a:pPr lvl="1">
              <a:spcBef>
                <a:spcPts val="0"/>
              </a:spcBef>
              <a:spcAft>
                <a:spcPts val="20"/>
              </a:spcAft>
            </a:pPr>
            <a:r>
              <a:rPr lang="en-US" sz="1200" dirty="0"/>
              <a:t>Slide 26: Grey-backed Tern on egg Duncan Wright - USFWS Hawaiian Islands NWR, Public Domain</a:t>
            </a:r>
          </a:p>
          <a:p>
            <a:pPr lvl="1">
              <a:spcBef>
                <a:spcPts val="0"/>
              </a:spcBef>
              <a:spcAft>
                <a:spcPts val="20"/>
              </a:spcAft>
            </a:pPr>
            <a:r>
              <a:rPr lang="en-US" sz="1200" dirty="0"/>
              <a:t>Slide 26: Greater Crested Tern mattf1996 - iNaturalist, CC BY 4.0</a:t>
            </a:r>
          </a:p>
          <a:p>
            <a:pPr lvl="1">
              <a:spcBef>
                <a:spcPts val="0"/>
              </a:spcBef>
              <a:spcAft>
                <a:spcPts val="20"/>
              </a:spcAft>
            </a:pPr>
            <a:r>
              <a:rPr lang="en-US" sz="1200" dirty="0"/>
              <a:t>Slide 26: Adult with chick Borhan Pak - Own work, CC BY-SA 4.0</a:t>
            </a:r>
          </a:p>
          <a:p>
            <a:pPr lvl="1">
              <a:spcBef>
                <a:spcPts val="0"/>
              </a:spcBef>
              <a:spcAft>
                <a:spcPts val="20"/>
              </a:spcAft>
            </a:pPr>
            <a:r>
              <a:rPr lang="en-US" sz="1200" dirty="0"/>
              <a:t>Slide 26: Immature Greater Crested Tern Charles J. Sharp - Own work, CC BY-SA 4.0, </a:t>
            </a:r>
          </a:p>
          <a:p>
            <a:pPr lvl="1">
              <a:spcBef>
                <a:spcPts val="0"/>
              </a:spcBef>
              <a:spcAft>
                <a:spcPts val="20"/>
              </a:spcAft>
            </a:pPr>
            <a:r>
              <a:rPr lang="en-US" sz="1200" dirty="0"/>
              <a:t>Slide 26: With Little Tern </a:t>
            </a:r>
            <a:r>
              <a:rPr lang="en-US" sz="1200" dirty="0" err="1"/>
              <a:t>Jimfbleak</a:t>
            </a:r>
            <a:r>
              <a:rPr lang="en-US" sz="1200" dirty="0"/>
              <a:t> - derived from work by Glen Fergus, CC BY-SA 2.5</a:t>
            </a:r>
          </a:p>
          <a:p>
            <a:pPr lvl="1">
              <a:spcBef>
                <a:spcPts val="0"/>
              </a:spcBef>
              <a:spcAft>
                <a:spcPts val="20"/>
              </a:spcAft>
            </a:pPr>
            <a:r>
              <a:rPr lang="en-US" sz="1200" dirty="0"/>
              <a:t>Slide 27: Brown Noddy Charles J. Sharp - Own work,  CC BY-SA 4.0</a:t>
            </a:r>
          </a:p>
          <a:p>
            <a:pPr lvl="1">
              <a:spcBef>
                <a:spcPts val="0"/>
              </a:spcBef>
              <a:spcAft>
                <a:spcPts val="20"/>
              </a:spcAft>
            </a:pPr>
            <a:r>
              <a:rPr lang="en-US" sz="1200" dirty="0"/>
              <a:t>Slide 27: Adult with chick Charles J. Sharp - Own work, CC BY-SA 4.0</a:t>
            </a:r>
          </a:p>
          <a:p>
            <a:pPr lvl="1">
              <a:spcBef>
                <a:spcPts val="0"/>
              </a:spcBef>
              <a:spcAft>
                <a:spcPts val="20"/>
              </a:spcAft>
            </a:pPr>
            <a:r>
              <a:rPr lang="en-US" sz="1200" dirty="0"/>
              <a:t>Slide 27: Brown Noddies Charles J. Sharp - Own work, CC BY-SA 4.0</a:t>
            </a:r>
          </a:p>
          <a:p>
            <a:pPr lvl="1">
              <a:spcBef>
                <a:spcPts val="0"/>
              </a:spcBef>
              <a:spcAft>
                <a:spcPts val="20"/>
              </a:spcAft>
            </a:pPr>
            <a:r>
              <a:rPr lang="en-US" sz="1200" dirty="0"/>
              <a:t>Slide 27: With nesting material, Palau Charles J. Sharp - Own work, CC BY-SA 4.0</a:t>
            </a:r>
          </a:p>
          <a:p>
            <a:pPr lvl="1">
              <a:spcBef>
                <a:spcPts val="0"/>
              </a:spcBef>
              <a:spcAft>
                <a:spcPts val="20"/>
              </a:spcAft>
            </a:pPr>
            <a:r>
              <a:rPr lang="en-US" sz="1200" dirty="0"/>
              <a:t>Slide 27: Black Noddy Gregg Yan, CC BY-SA 3.0</a:t>
            </a:r>
          </a:p>
          <a:p>
            <a:pPr lvl="1">
              <a:spcBef>
                <a:spcPts val="0"/>
              </a:spcBef>
              <a:spcAft>
                <a:spcPts val="20"/>
              </a:spcAft>
            </a:pPr>
            <a:r>
              <a:rPr lang="en-US" sz="1200" dirty="0"/>
              <a:t>Slide 27: In the Rock Islands Charles J. Sharp - Own work, CC BY-SA 4.0 </a:t>
            </a:r>
          </a:p>
          <a:p>
            <a:pPr lvl="1">
              <a:spcBef>
                <a:spcPts val="0"/>
              </a:spcBef>
              <a:spcAft>
                <a:spcPts val="20"/>
              </a:spcAft>
            </a:pPr>
            <a:r>
              <a:rPr lang="en-US" sz="1200" dirty="0"/>
              <a:t>Slide 27: In the Rock Islands Charles J. Sharp - Own work, CC BY-SA 4.0</a:t>
            </a:r>
          </a:p>
          <a:p>
            <a:pPr lvl="1">
              <a:spcBef>
                <a:spcPts val="0"/>
              </a:spcBef>
              <a:spcAft>
                <a:spcPts val="20"/>
              </a:spcAft>
            </a:pPr>
            <a:r>
              <a:rPr lang="en-US" sz="1200" dirty="0"/>
              <a:t>Slide 27: Adults nesting, with chicks </a:t>
            </a:r>
            <a:r>
              <a:rPr lang="en-US" sz="1200" dirty="0" err="1"/>
              <a:t>Nogwater</a:t>
            </a:r>
            <a:r>
              <a:rPr lang="en-US" sz="1200" dirty="0"/>
              <a:t> from Oak Park, CA, USA, CC BY-SA 2.0</a:t>
            </a:r>
          </a:p>
          <a:p>
            <a:pPr lvl="1">
              <a:spcBef>
                <a:spcPts val="0"/>
              </a:spcBef>
              <a:spcAft>
                <a:spcPts val="20"/>
              </a:spcAft>
            </a:pPr>
            <a:r>
              <a:rPr lang="en-US" sz="1200" dirty="0"/>
              <a:t>Slide 28: Blue-billed White Tern Charles J. Sharp - Own work, CC BY-SA 4.0</a:t>
            </a:r>
          </a:p>
          <a:p>
            <a:pPr lvl="1">
              <a:spcBef>
                <a:spcPts val="0"/>
              </a:spcBef>
              <a:spcAft>
                <a:spcPts val="20"/>
              </a:spcAft>
            </a:pPr>
            <a:r>
              <a:rPr lang="en-US" sz="1200" dirty="0"/>
              <a:t>Slide 28: Juvenile Monica Gruber, Pacific Biosecurity</a:t>
            </a:r>
          </a:p>
          <a:p>
            <a:pPr lvl="1">
              <a:spcBef>
                <a:spcPts val="0"/>
              </a:spcBef>
              <a:spcAft>
                <a:spcPts val="20"/>
              </a:spcAft>
            </a:pPr>
            <a:r>
              <a:rPr lang="en-US" sz="1200" dirty="0"/>
              <a:t>Slide 28: Adult Forest &amp; Kim Starr, CC BY 3.0</a:t>
            </a:r>
          </a:p>
          <a:p>
            <a:pPr lvl="1">
              <a:spcBef>
                <a:spcPts val="0"/>
              </a:spcBef>
              <a:spcAft>
                <a:spcPts val="20"/>
              </a:spcAft>
            </a:pPr>
            <a:r>
              <a:rPr lang="en-US" sz="1200" dirty="0"/>
              <a:t>Slide 28: Black-naped Tern Mvbellad - Own work, CC BY-SA 4.0</a:t>
            </a:r>
          </a:p>
          <a:p>
            <a:pPr lvl="1">
              <a:spcBef>
                <a:spcPts val="0"/>
              </a:spcBef>
              <a:spcAft>
                <a:spcPts val="20"/>
              </a:spcAft>
            </a:pPr>
            <a:r>
              <a:rPr lang="en-US" sz="1200" dirty="0"/>
              <a:t>Slide 28: In breeding plumage Charles J. Sharp - Own work, CC BY-SA 4.0</a:t>
            </a:r>
          </a:p>
          <a:p>
            <a:pPr lvl="1">
              <a:spcBef>
                <a:spcPts val="0"/>
              </a:spcBef>
              <a:spcAft>
                <a:spcPts val="20"/>
              </a:spcAft>
            </a:pPr>
            <a:r>
              <a:rPr lang="en-US" sz="1200" dirty="0"/>
              <a:t>Slide 29: Whiskered Tern in summer breeding colors Charles J. Sharp - Own work, CC BY-SA 4.0</a:t>
            </a:r>
          </a:p>
          <a:p>
            <a:pPr lvl="1">
              <a:spcBef>
                <a:spcPts val="0"/>
              </a:spcBef>
              <a:spcAft>
                <a:spcPts val="20"/>
              </a:spcAft>
            </a:pPr>
            <a:r>
              <a:rPr lang="en-US" sz="1200" dirty="0"/>
              <a:t>Slide 29: Whiskered Tern in non-breeding plumage Charles J. Sharp - Own work, CC BY-SA 4.0</a:t>
            </a:r>
          </a:p>
          <a:p>
            <a:pPr lvl="1">
              <a:spcBef>
                <a:spcPts val="0"/>
              </a:spcBef>
              <a:spcAft>
                <a:spcPts val="20"/>
              </a:spcAft>
            </a:pPr>
            <a:r>
              <a:rPr lang="en-US" sz="1200" dirty="0"/>
              <a:t>Slide 29: White-winged Black Tern Nrg800 - Own work, CC BY-SA 4.0</a:t>
            </a:r>
          </a:p>
          <a:p>
            <a:pPr lvl="1">
              <a:spcBef>
                <a:spcPts val="0"/>
              </a:spcBef>
              <a:spcAft>
                <a:spcPts val="20"/>
              </a:spcAft>
            </a:pPr>
            <a:r>
              <a:rPr lang="en-US" sz="1200" dirty="0"/>
              <a:t>Slide 29: Little Tern </a:t>
            </a:r>
            <a:r>
              <a:rPr lang="en-US" sz="1200" dirty="0" err="1"/>
              <a:t>PetroKaterynych</a:t>
            </a:r>
            <a:r>
              <a:rPr lang="en-US" sz="1200" dirty="0"/>
              <a:t> - Own work, CC BY 4.0</a:t>
            </a:r>
          </a:p>
          <a:p>
            <a:pPr lvl="1">
              <a:spcBef>
                <a:spcPts val="0"/>
              </a:spcBef>
              <a:spcAft>
                <a:spcPts val="20"/>
              </a:spcAft>
            </a:pPr>
            <a:r>
              <a:rPr lang="en-US" sz="1200" dirty="0"/>
              <a:t>Slide 29: Common Tern MPF - Own work, CC BY-SA 4.0</a:t>
            </a:r>
          </a:p>
          <a:p>
            <a:pPr lvl="1">
              <a:spcBef>
                <a:spcPts val="0"/>
              </a:spcBef>
              <a:spcAft>
                <a:spcPts val="20"/>
              </a:spcAft>
            </a:pPr>
            <a:r>
              <a:rPr lang="en-US" sz="1200" dirty="0"/>
              <a:t>Slide 30: Male Great Frigatebird displaying Charles J. Sharp  - Own work, CC BY-SA 3.0</a:t>
            </a:r>
          </a:p>
          <a:p>
            <a:pPr lvl="1">
              <a:spcBef>
                <a:spcPts val="0"/>
              </a:spcBef>
              <a:spcAft>
                <a:spcPts val="20"/>
              </a:spcAft>
            </a:pPr>
            <a:r>
              <a:rPr lang="en-US" sz="1200" dirty="0"/>
              <a:t>Slide 30:  Chick D. Gordon E. Robertson - Own work, CC BY-SA 3.0</a:t>
            </a:r>
          </a:p>
          <a:p>
            <a:pPr lvl="1">
              <a:spcBef>
                <a:spcPts val="0"/>
              </a:spcBef>
              <a:spcAft>
                <a:spcPts val="20"/>
              </a:spcAft>
            </a:pPr>
            <a:r>
              <a:rPr lang="en-US" sz="1200" dirty="0"/>
              <a:t>Slide 30: Breeding pair Charles J. Sharp - Own work, CC BY-SA 3.0</a:t>
            </a:r>
          </a:p>
          <a:p>
            <a:pPr lvl="1">
              <a:spcBef>
                <a:spcPts val="0"/>
              </a:spcBef>
              <a:spcAft>
                <a:spcPts val="20"/>
              </a:spcAft>
            </a:pPr>
            <a:r>
              <a:rPr lang="en-US" sz="1200" dirty="0"/>
              <a:t>Slide 30: Male Lesser Frigatebird </a:t>
            </a:r>
            <a:r>
              <a:rPr lang="en-US" sz="1200" dirty="0" err="1"/>
              <a:t>Ariefrahman</a:t>
            </a:r>
            <a:r>
              <a:rPr lang="en-US" sz="1200" dirty="0"/>
              <a:t> - Own work, CC BY-SA 4.0 </a:t>
            </a:r>
          </a:p>
          <a:p>
            <a:pPr lvl="1">
              <a:spcBef>
                <a:spcPts val="0"/>
              </a:spcBef>
              <a:spcAft>
                <a:spcPts val="20"/>
              </a:spcAft>
            </a:pPr>
            <a:r>
              <a:rPr lang="en-US" sz="1200" dirty="0"/>
              <a:t>Slide 30: Male Lesser Frigatebird  </a:t>
            </a:r>
            <a:r>
              <a:rPr lang="en-US" sz="1200" dirty="0" err="1"/>
              <a:t>Ariefrahman</a:t>
            </a:r>
            <a:r>
              <a:rPr lang="en-US" sz="1200" dirty="0"/>
              <a:t> - Own work, CC BY-SA 4.0</a:t>
            </a:r>
          </a:p>
          <a:p>
            <a:pPr lvl="1">
              <a:spcBef>
                <a:spcPts val="0"/>
              </a:spcBef>
              <a:spcAft>
                <a:spcPts val="20"/>
              </a:spcAft>
            </a:pPr>
            <a:r>
              <a:rPr lang="en-US" sz="1200" dirty="0"/>
              <a:t>Slide 31: Ray Pierce</a:t>
            </a:r>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endParaRPr lang="en-US" dirty="0"/>
          </a:p>
        </p:txBody>
      </p:sp>
    </p:spTree>
    <p:extLst>
      <p:ext uri="{BB962C8B-B14F-4D97-AF65-F5344CB8AC3E}">
        <p14:creationId xmlns:p14="http://schemas.microsoft.com/office/powerpoint/2010/main" val="218816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0E800-D7A6-F14F-3659-A67A1151E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B17EB2-6EDC-B884-358C-14328AD21BD0}"/>
              </a:ext>
            </a:extLst>
          </p:cNvPr>
          <p:cNvSpPr>
            <a:spLocks noGrp="1"/>
          </p:cNvSpPr>
          <p:nvPr>
            <p:ph type="title"/>
          </p:nvPr>
        </p:nvSpPr>
        <p:spPr/>
        <p:txBody>
          <a:bodyPr/>
          <a:lstStyle/>
          <a:p>
            <a:r>
              <a:rPr lang="en-US" dirty="0"/>
              <a:t>Images and other credits</a:t>
            </a:r>
          </a:p>
        </p:txBody>
      </p:sp>
      <p:sp>
        <p:nvSpPr>
          <p:cNvPr id="3" name="Content Placeholder 2">
            <a:extLst>
              <a:ext uri="{FF2B5EF4-FFF2-40B4-BE49-F238E27FC236}">
                <a16:creationId xmlns:a16="http://schemas.microsoft.com/office/drawing/2014/main" id="{F0F13538-435C-00DA-A620-45590E17B054}"/>
              </a:ext>
            </a:extLst>
          </p:cNvPr>
          <p:cNvSpPr>
            <a:spLocks noGrp="1"/>
          </p:cNvSpPr>
          <p:nvPr>
            <p:ph idx="4294967295"/>
          </p:nvPr>
        </p:nvSpPr>
        <p:spPr>
          <a:xfrm>
            <a:off x="577968" y="1171634"/>
            <a:ext cx="8566031" cy="5686365"/>
          </a:xfrm>
          <a:prstGeom prst="rect">
            <a:avLst/>
          </a:prstGeom>
        </p:spPr>
        <p:txBody>
          <a:bodyPr>
            <a:normAutofit/>
          </a:bodyPr>
          <a:lstStyle/>
          <a:p>
            <a:pPr>
              <a:spcBef>
                <a:spcPts val="0"/>
              </a:spcBef>
              <a:spcAft>
                <a:spcPts val="20"/>
              </a:spcAft>
            </a:pPr>
            <a:r>
              <a:rPr lang="en-US" sz="1200" dirty="0"/>
              <a:t>Most images come from the Pacific Seabirds Survey and Monitoring Manual (PSSMM) </a:t>
            </a:r>
          </a:p>
          <a:p>
            <a:pPr lvl="1">
              <a:spcBef>
                <a:spcPts val="0"/>
              </a:spcBef>
              <a:spcAft>
                <a:spcPts val="20"/>
              </a:spcAft>
            </a:pPr>
            <a:r>
              <a:rPr lang="en-US" sz="1200" dirty="0"/>
              <a:t>Slide 32: Pied form of Red-footed Booby Gregg Yan, CC BY-SA 3.0</a:t>
            </a:r>
          </a:p>
          <a:p>
            <a:pPr lvl="1">
              <a:spcBef>
                <a:spcPts val="0"/>
              </a:spcBef>
              <a:spcAft>
                <a:spcPts val="20"/>
              </a:spcAft>
            </a:pPr>
            <a:r>
              <a:rPr lang="en-US" sz="1200" dirty="0"/>
              <a:t>Slide 32: Brown form, adult male Charles J. Sharp - Own work, CC BY-SA 3.0</a:t>
            </a:r>
          </a:p>
          <a:p>
            <a:pPr lvl="1">
              <a:spcBef>
                <a:spcPts val="0"/>
              </a:spcBef>
              <a:spcAft>
                <a:spcPts val="20"/>
              </a:spcAft>
            </a:pPr>
            <a:r>
              <a:rPr lang="en-US" sz="1200" dirty="0"/>
              <a:t>Slide 32: Adult Masked Booby Forest &amp; Kim Starr, CC BY 3.0</a:t>
            </a:r>
          </a:p>
          <a:p>
            <a:pPr lvl="1">
              <a:spcBef>
                <a:spcPts val="0"/>
              </a:spcBef>
              <a:spcAft>
                <a:spcPts val="20"/>
              </a:spcAft>
            </a:pPr>
            <a:r>
              <a:rPr lang="en-US" sz="1200" dirty="0"/>
              <a:t>Slide 32: Adult Brown Booby Danilo da Castro - Own work, CC BY-SA 3.0</a:t>
            </a:r>
          </a:p>
          <a:p>
            <a:pPr lvl="1">
              <a:spcBef>
                <a:spcPts val="0"/>
              </a:spcBef>
              <a:spcAft>
                <a:spcPts val="20"/>
              </a:spcAft>
            </a:pPr>
            <a:r>
              <a:rPr lang="en-US" sz="1200" dirty="0"/>
              <a:t>Slide 33: Ray Pierce</a:t>
            </a:r>
          </a:p>
          <a:p>
            <a:pPr lvl="1">
              <a:spcBef>
                <a:spcPts val="0"/>
              </a:spcBef>
              <a:spcAft>
                <a:spcPts val="20"/>
              </a:spcAft>
            </a:pPr>
            <a:r>
              <a:rPr lang="en-US" sz="1200" dirty="0"/>
              <a:t>Slide 34: White-tailed Tropicbird Marion Schneider &amp; Christoph </a:t>
            </a:r>
            <a:r>
              <a:rPr lang="en-US" sz="1200" dirty="0" err="1"/>
              <a:t>Aistleitner</a:t>
            </a:r>
            <a:r>
              <a:rPr lang="en-US" sz="1200" dirty="0"/>
              <a:t> - Own work, Public Domain </a:t>
            </a:r>
          </a:p>
          <a:p>
            <a:pPr lvl="1">
              <a:spcBef>
                <a:spcPts val="0"/>
              </a:spcBef>
              <a:spcAft>
                <a:spcPts val="20"/>
              </a:spcAft>
            </a:pPr>
            <a:r>
              <a:rPr lang="en-US" sz="1200" dirty="0"/>
              <a:t>Slide 34: </a:t>
            </a:r>
            <a:r>
              <a:rPr lang="en-US" sz="1200" dirty="0" err="1"/>
              <a:t>kansasphoto</a:t>
            </a:r>
            <a:r>
              <a:rPr lang="en-US" sz="1200" dirty="0"/>
              <a:t> - Flickr, CC BY 2.0 </a:t>
            </a:r>
          </a:p>
          <a:p>
            <a:pPr lvl="1">
              <a:spcBef>
                <a:spcPts val="0"/>
              </a:spcBef>
              <a:spcAft>
                <a:spcPts val="20"/>
              </a:spcAft>
            </a:pPr>
            <a:r>
              <a:rPr lang="en-US" sz="1200" dirty="0"/>
              <a:t>Slide 34: </a:t>
            </a:r>
            <a:r>
              <a:rPr lang="en-US" sz="1200" dirty="0" err="1"/>
              <a:t>HarmonyonPlanetEarth</a:t>
            </a:r>
            <a:r>
              <a:rPr lang="en-US" sz="1200" dirty="0"/>
              <a:t>, CC BY 2.0</a:t>
            </a:r>
          </a:p>
          <a:p>
            <a:pPr lvl="1">
              <a:spcBef>
                <a:spcPts val="0"/>
              </a:spcBef>
              <a:spcAft>
                <a:spcPts val="20"/>
              </a:spcAft>
            </a:pPr>
            <a:r>
              <a:rPr lang="en-US" sz="1200" dirty="0"/>
              <a:t>Slide 34: Red-tailed tropicbird Francesco Veronesi, CC BY-SA 2.0</a:t>
            </a:r>
          </a:p>
          <a:p>
            <a:pPr lvl="1">
              <a:spcBef>
                <a:spcPts val="0"/>
              </a:spcBef>
              <a:spcAft>
                <a:spcPts val="20"/>
              </a:spcAft>
            </a:pPr>
            <a:r>
              <a:rPr lang="en-US" sz="1200" dirty="0"/>
              <a:t>Slide 34: Juvenile </a:t>
            </a:r>
            <a:r>
              <a:rPr lang="en-US" sz="1200" dirty="0" err="1"/>
              <a:t>SurreyJohn</a:t>
            </a:r>
            <a:r>
              <a:rPr lang="en-US" sz="1200" dirty="0"/>
              <a:t> - Own work, CC BY-SA 4.0</a:t>
            </a:r>
          </a:p>
          <a:p>
            <a:pPr lvl="1">
              <a:spcBef>
                <a:spcPts val="0"/>
              </a:spcBef>
              <a:spcAft>
                <a:spcPts val="20"/>
              </a:spcAft>
            </a:pPr>
            <a:r>
              <a:rPr lang="en-US" sz="1200" dirty="0"/>
              <a:t>Slide 34: </a:t>
            </a:r>
            <a:r>
              <a:rPr lang="en-US" sz="1200" dirty="0" err="1"/>
              <a:t>DickDaniels</a:t>
            </a:r>
            <a:r>
              <a:rPr lang="en-US" sz="1200" dirty="0"/>
              <a:t> - Own work, CC BY-SA 3.0</a:t>
            </a:r>
          </a:p>
          <a:p>
            <a:pPr lvl="1">
              <a:spcBef>
                <a:spcPts val="0"/>
              </a:spcBef>
              <a:spcAft>
                <a:spcPts val="20"/>
              </a:spcAft>
            </a:pPr>
            <a:r>
              <a:rPr lang="en-US" sz="1200" dirty="0"/>
              <a:t>Slide 35: Matsudaira’s Storm-petrel Tony Morris, CC BY-SA 2.0 </a:t>
            </a:r>
          </a:p>
          <a:p>
            <a:pPr lvl="1">
              <a:spcBef>
                <a:spcPts val="0"/>
              </a:spcBef>
              <a:spcAft>
                <a:spcPts val="20"/>
              </a:spcAft>
            </a:pPr>
            <a:r>
              <a:rPr lang="en-US" sz="1200" dirty="0"/>
              <a:t>Slide 35: Leach’s Storm-petrel Alexis </a:t>
            </a:r>
            <a:r>
              <a:rPr lang="en-US" sz="1200" dirty="0" err="1"/>
              <a:t>Lours</a:t>
            </a:r>
            <a:r>
              <a:rPr lang="en-US" sz="1200" dirty="0"/>
              <a:t> - Own work, CC BY 4.0</a:t>
            </a:r>
          </a:p>
          <a:p>
            <a:pPr lvl="1">
              <a:spcBef>
                <a:spcPts val="0"/>
              </a:spcBef>
              <a:spcAft>
                <a:spcPts val="20"/>
              </a:spcAft>
            </a:pPr>
            <a:r>
              <a:rPr lang="en-US" sz="1200" dirty="0"/>
              <a:t>Slide 36: Polynesian Storm-petrel James Eaton - iNaturalist, CC0</a:t>
            </a:r>
          </a:p>
          <a:p>
            <a:pPr lvl="1">
              <a:spcBef>
                <a:spcPts val="0"/>
              </a:spcBef>
              <a:spcAft>
                <a:spcPts val="20"/>
              </a:spcAft>
            </a:pPr>
            <a:r>
              <a:rPr lang="en-US" sz="1200" dirty="0"/>
              <a:t>Slide 36: Wilson's Storm-petrel JJ Harrison - Own work, CC BY-SA 3.0</a:t>
            </a:r>
          </a:p>
          <a:p>
            <a:pPr lvl="1">
              <a:spcBef>
                <a:spcPts val="0"/>
              </a:spcBef>
              <a:spcAft>
                <a:spcPts val="20"/>
              </a:spcAft>
            </a:pPr>
            <a:r>
              <a:rPr lang="en-US" sz="1200" dirty="0"/>
              <a:t>Slide 37: Black-footed Albatross </a:t>
            </a:r>
            <a:r>
              <a:rPr lang="en-US" sz="1200" dirty="0" err="1"/>
              <a:t>Jlfutari</a:t>
            </a:r>
            <a:r>
              <a:rPr lang="en-US" sz="1200" dirty="0"/>
              <a:t>, CC BY-SA 3.0</a:t>
            </a:r>
          </a:p>
          <a:p>
            <a:pPr lvl="1">
              <a:spcBef>
                <a:spcPts val="0"/>
              </a:spcBef>
              <a:spcAft>
                <a:spcPts val="20"/>
              </a:spcAft>
            </a:pPr>
            <a:r>
              <a:rPr lang="en-US" sz="1200" dirty="0"/>
              <a:t>Slide 37: </a:t>
            </a:r>
            <a:r>
              <a:rPr lang="en-US" sz="1200" dirty="0" err="1"/>
              <a:t>DickDaniels</a:t>
            </a:r>
            <a:r>
              <a:rPr lang="en-US" sz="1200" dirty="0"/>
              <a:t> - Own work, CC BY-SA 3.0</a:t>
            </a:r>
          </a:p>
          <a:p>
            <a:pPr lvl="1">
              <a:spcBef>
                <a:spcPts val="0"/>
              </a:spcBef>
              <a:spcAft>
                <a:spcPts val="20"/>
              </a:spcAft>
            </a:pPr>
            <a:r>
              <a:rPr lang="en-US" sz="1200" dirty="0"/>
              <a:t>Slide 38: Mottled Petrel JJ Harrison - Own work, CC BY-SA 3.0</a:t>
            </a:r>
          </a:p>
          <a:p>
            <a:pPr lvl="1">
              <a:spcBef>
                <a:spcPts val="0"/>
              </a:spcBef>
              <a:spcAft>
                <a:spcPts val="20"/>
              </a:spcAft>
            </a:pPr>
            <a:r>
              <a:rPr lang="en-US" sz="1200" dirty="0"/>
              <a:t>Slide 38: Black-winged Petrel Christopher Watson,  CC-BY-SA 3.0</a:t>
            </a:r>
          </a:p>
          <a:p>
            <a:pPr lvl="1">
              <a:spcBef>
                <a:spcPts val="0"/>
              </a:spcBef>
              <a:spcAft>
                <a:spcPts val="20"/>
              </a:spcAft>
            </a:pPr>
            <a:r>
              <a:rPr lang="en-US" sz="1200" dirty="0"/>
              <a:t>Slide 38: Cook's Petrel JJ Harrison - Own work, CC BY-SA 3.0</a:t>
            </a:r>
          </a:p>
          <a:p>
            <a:pPr lvl="1">
              <a:spcBef>
                <a:spcPts val="0"/>
              </a:spcBef>
              <a:spcAft>
                <a:spcPts val="20"/>
              </a:spcAft>
            </a:pPr>
            <a:r>
              <a:rPr lang="en-US" sz="1200" dirty="0"/>
              <a:t>Slide 38: White-necked Petrel JJ Harrison - Own work, CC BY-SA 3.0 </a:t>
            </a:r>
          </a:p>
          <a:p>
            <a:pPr lvl="1">
              <a:spcBef>
                <a:spcPts val="0"/>
              </a:spcBef>
              <a:spcAft>
                <a:spcPts val="20"/>
              </a:spcAft>
            </a:pPr>
            <a:r>
              <a:rPr lang="en-US" sz="1200" dirty="0"/>
              <a:t>Slide 38: Wedge-tailed Shearwater Duncan Wright - USFWS, Public Domain</a:t>
            </a:r>
          </a:p>
          <a:p>
            <a:pPr lvl="1">
              <a:spcBef>
                <a:spcPts val="0"/>
              </a:spcBef>
              <a:spcAft>
                <a:spcPts val="20"/>
              </a:spcAft>
            </a:pPr>
            <a:r>
              <a:rPr lang="en-US" sz="1200" dirty="0"/>
              <a:t>Slide 38: Sooty Shearwater JJ Harrison - Own work, CC BY-SA 3.0</a:t>
            </a:r>
          </a:p>
          <a:p>
            <a:pPr lvl="1">
              <a:spcBef>
                <a:spcPts val="0"/>
              </a:spcBef>
              <a:spcAft>
                <a:spcPts val="20"/>
              </a:spcAft>
            </a:pPr>
            <a:r>
              <a:rPr lang="en-US" sz="1200" dirty="0"/>
              <a:t>Slide 38: Buller’s Shearwater JJ Harrison - Own work, CC BY-SA 3.0</a:t>
            </a:r>
          </a:p>
          <a:p>
            <a:pPr lvl="1">
              <a:spcBef>
                <a:spcPts val="0"/>
              </a:spcBef>
              <a:spcAft>
                <a:spcPts val="20"/>
              </a:spcAft>
            </a:pPr>
            <a:r>
              <a:rPr lang="en-US" sz="1200" dirty="0"/>
              <a:t>Slide 39: White-tailed Tropicbird Damien Wallace / CC BY-NC 4.0</a:t>
            </a:r>
          </a:p>
          <a:p>
            <a:pPr lvl="1">
              <a:spcBef>
                <a:spcPts val="0"/>
              </a:spcBef>
              <a:spcAft>
                <a:spcPts val="20"/>
              </a:spcAft>
            </a:pPr>
            <a:r>
              <a:rPr lang="en-US" sz="1200" dirty="0"/>
              <a:t>Slide 39: Great Frigatebird  John Bruin / CC BY-NC 4.0</a:t>
            </a:r>
          </a:p>
          <a:p>
            <a:pPr lvl="1">
              <a:spcBef>
                <a:spcPts val="0"/>
              </a:spcBef>
              <a:spcAft>
                <a:spcPts val="20"/>
              </a:spcAft>
            </a:pPr>
            <a:r>
              <a:rPr lang="en-US" sz="1200" dirty="0"/>
              <a:t>Slide 39: Black Noddy  </a:t>
            </a:r>
            <a:r>
              <a:rPr lang="en-US" sz="1200" dirty="0" err="1"/>
              <a:t>yuys</a:t>
            </a:r>
            <a:r>
              <a:rPr lang="en-US" sz="1200" dirty="0"/>
              <a:t> / CC BY-NC 4.0</a:t>
            </a:r>
          </a:p>
          <a:p>
            <a:pPr lvl="1">
              <a:spcBef>
                <a:spcPts val="0"/>
              </a:spcBef>
              <a:spcAft>
                <a:spcPts val="20"/>
              </a:spcAft>
            </a:pPr>
            <a:r>
              <a:rPr lang="en-US" sz="1200" dirty="0"/>
              <a:t>Slide 39: Sooty Tern </a:t>
            </a:r>
            <a:r>
              <a:rPr lang="en-US" sz="1200" dirty="0" err="1"/>
              <a:t>andybrooke</a:t>
            </a:r>
            <a:r>
              <a:rPr lang="en-US" sz="1200" dirty="0"/>
              <a:t> / CC BY-NC 4.0</a:t>
            </a:r>
          </a:p>
          <a:p>
            <a:pPr lvl="1">
              <a:spcBef>
                <a:spcPts val="0"/>
              </a:spcBef>
              <a:spcAft>
                <a:spcPts val="20"/>
              </a:spcAft>
            </a:pPr>
            <a:r>
              <a:rPr lang="en-US" sz="1200" dirty="0"/>
              <a:t>Slide 48: Current Conservation. (2025, April 16). The Seabird Nutrient Cycle [Illustration]. In Seabirds are nutrient factories for coral reefs. https://www.currentconservation.org/seabirds-are-nutrient-factories-for-coral-reefs/</a:t>
            </a:r>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endParaRPr lang="en-US" dirty="0"/>
          </a:p>
        </p:txBody>
      </p:sp>
    </p:spTree>
    <p:extLst>
      <p:ext uri="{BB962C8B-B14F-4D97-AF65-F5344CB8AC3E}">
        <p14:creationId xmlns:p14="http://schemas.microsoft.com/office/powerpoint/2010/main" val="3902333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D0346-7EB3-DB33-B771-288F9DCFB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65CFAB-FA5A-ACCA-CCAE-D48582206FDA}"/>
              </a:ext>
            </a:extLst>
          </p:cNvPr>
          <p:cNvSpPr>
            <a:spLocks noGrp="1"/>
          </p:cNvSpPr>
          <p:nvPr>
            <p:ph type="title"/>
          </p:nvPr>
        </p:nvSpPr>
        <p:spPr/>
        <p:txBody>
          <a:bodyPr/>
          <a:lstStyle/>
          <a:p>
            <a:r>
              <a:rPr lang="en-US" dirty="0"/>
              <a:t>Images and other credits</a:t>
            </a:r>
          </a:p>
        </p:txBody>
      </p:sp>
      <p:sp>
        <p:nvSpPr>
          <p:cNvPr id="3" name="Content Placeholder 2">
            <a:extLst>
              <a:ext uri="{FF2B5EF4-FFF2-40B4-BE49-F238E27FC236}">
                <a16:creationId xmlns:a16="http://schemas.microsoft.com/office/drawing/2014/main" id="{332C68CB-AA7D-DE05-B1D6-9F44B93680EF}"/>
              </a:ext>
            </a:extLst>
          </p:cNvPr>
          <p:cNvSpPr>
            <a:spLocks noGrp="1"/>
          </p:cNvSpPr>
          <p:nvPr>
            <p:ph idx="4294967295"/>
          </p:nvPr>
        </p:nvSpPr>
        <p:spPr>
          <a:xfrm>
            <a:off x="577968" y="1171634"/>
            <a:ext cx="8566031" cy="5686365"/>
          </a:xfrm>
          <a:prstGeom prst="rect">
            <a:avLst/>
          </a:prstGeom>
        </p:spPr>
        <p:txBody>
          <a:bodyPr>
            <a:normAutofit/>
          </a:bodyPr>
          <a:lstStyle/>
          <a:p>
            <a:pPr>
              <a:spcBef>
                <a:spcPts val="0"/>
              </a:spcBef>
              <a:spcAft>
                <a:spcPts val="20"/>
              </a:spcAft>
            </a:pPr>
            <a:r>
              <a:rPr lang="en-US" sz="1200" dirty="0"/>
              <a:t>Most images come from the Pacific Seabirds Survey and Monitoring Manual (PSSMM) </a:t>
            </a:r>
          </a:p>
          <a:p>
            <a:pPr lvl="1">
              <a:spcBef>
                <a:spcPts val="0"/>
              </a:spcBef>
              <a:spcAft>
                <a:spcPts val="20"/>
              </a:spcAft>
            </a:pPr>
            <a:r>
              <a:rPr lang="en-US" sz="1200" dirty="0"/>
              <a:t>Slide 50: image of threats created by Nano banana 2 in Google AI</a:t>
            </a:r>
          </a:p>
          <a:p>
            <a:pPr lvl="1">
              <a:spcBef>
                <a:spcPts val="0"/>
              </a:spcBef>
              <a:spcAft>
                <a:spcPts val="20"/>
              </a:spcAft>
            </a:pPr>
            <a:r>
              <a:rPr lang="en-US" sz="1200" dirty="0"/>
              <a:t>Slide 52: image of threats created by Nano banana 2 in Google AI</a:t>
            </a:r>
          </a:p>
          <a:p>
            <a:pPr lvl="1">
              <a:spcBef>
                <a:spcPts val="0"/>
              </a:spcBef>
              <a:spcAft>
                <a:spcPts val="20"/>
              </a:spcAft>
            </a:pPr>
            <a:r>
              <a:rPr lang="en-US" sz="1200" dirty="0"/>
              <a:t>Slide 54: Ray Pierce</a:t>
            </a:r>
          </a:p>
          <a:p>
            <a:pPr lvl="1">
              <a:spcBef>
                <a:spcPts val="0"/>
              </a:spcBef>
              <a:spcAft>
                <a:spcPts val="20"/>
              </a:spcAft>
            </a:pPr>
            <a:r>
              <a:rPr lang="en-US" sz="1200" dirty="0"/>
              <a:t>Slide 55: PSSMM Figure 25. </a:t>
            </a:r>
            <a:r>
              <a:rPr lang="en-US" sz="1200" dirty="0" err="1"/>
              <a:t>Tarakoi</a:t>
            </a:r>
            <a:r>
              <a:rPr lang="en-US" sz="1200" dirty="0"/>
              <a:t> habitat restoration (removal of </a:t>
            </a:r>
            <a:r>
              <a:rPr lang="en-US" sz="1200" dirty="0" err="1"/>
              <a:t>Melinis</a:t>
            </a:r>
            <a:r>
              <a:rPr lang="en-US" sz="1200" dirty="0"/>
              <a:t> grass) with the local community of Rapa. Photo: SOP Manu.</a:t>
            </a:r>
          </a:p>
          <a:p>
            <a:pPr lvl="1">
              <a:spcBef>
                <a:spcPts val="0"/>
              </a:spcBef>
              <a:spcAft>
                <a:spcPts val="20"/>
              </a:spcAft>
            </a:pPr>
            <a:r>
              <a:rPr lang="en-US" sz="1200" dirty="0"/>
              <a:t>Slide 61: Ray Pierce</a:t>
            </a:r>
          </a:p>
          <a:p>
            <a:pPr lvl="1">
              <a:spcBef>
                <a:spcPts val="0"/>
              </a:spcBef>
              <a:spcAft>
                <a:spcPts val="20"/>
              </a:spcAft>
            </a:pPr>
            <a:r>
              <a:rPr lang="en-US" sz="1200" dirty="0"/>
              <a:t>Slide 62: Ray Pierce</a:t>
            </a:r>
          </a:p>
          <a:p>
            <a:pPr lvl="1">
              <a:spcBef>
                <a:spcPts val="0"/>
              </a:spcBef>
              <a:spcAft>
                <a:spcPts val="20"/>
              </a:spcAft>
            </a:pPr>
            <a:r>
              <a:rPr lang="en-US" sz="1200" dirty="0"/>
              <a:t>Slide 63: Ray Pierce</a:t>
            </a:r>
          </a:p>
          <a:p>
            <a:pPr lvl="1">
              <a:spcBef>
                <a:spcPts val="0"/>
              </a:spcBef>
              <a:spcAft>
                <a:spcPts val="20"/>
              </a:spcAft>
            </a:pPr>
            <a:r>
              <a:rPr lang="en-US" sz="1200" dirty="0"/>
              <a:t>Slide 64: Ray Pierce</a:t>
            </a:r>
          </a:p>
          <a:p>
            <a:pPr lvl="1">
              <a:spcBef>
                <a:spcPts val="0"/>
              </a:spcBef>
              <a:spcAft>
                <a:spcPts val="20"/>
              </a:spcAft>
            </a:pPr>
            <a:r>
              <a:rPr lang="en-US" sz="1200" dirty="0"/>
              <a:t>Slide 65: Ray Pierce</a:t>
            </a:r>
          </a:p>
          <a:p>
            <a:pPr lvl="1">
              <a:spcBef>
                <a:spcPts val="0"/>
              </a:spcBef>
              <a:spcAft>
                <a:spcPts val="20"/>
              </a:spcAft>
            </a:pPr>
            <a:r>
              <a:rPr lang="en-US" sz="1200" dirty="0"/>
              <a:t>Slide 67: Ray Pierce</a:t>
            </a:r>
          </a:p>
          <a:p>
            <a:pPr lvl="1">
              <a:spcBef>
                <a:spcPts val="0"/>
              </a:spcBef>
              <a:spcAft>
                <a:spcPts val="20"/>
              </a:spcAft>
            </a:pPr>
            <a:r>
              <a:rPr lang="en-US" sz="1200" dirty="0"/>
              <a:t>Slide 69: Ray Pierce</a:t>
            </a:r>
          </a:p>
          <a:p>
            <a:pPr lvl="1">
              <a:spcBef>
                <a:spcPts val="0"/>
              </a:spcBef>
              <a:spcAft>
                <a:spcPts val="20"/>
              </a:spcAft>
            </a:pPr>
            <a:r>
              <a:rPr lang="en-US" sz="1200" dirty="0"/>
              <a:t>Slide 70: Ray Pierce</a:t>
            </a:r>
          </a:p>
          <a:p>
            <a:pPr lvl="1">
              <a:spcBef>
                <a:spcPts val="0"/>
              </a:spcBef>
              <a:spcAft>
                <a:spcPts val="20"/>
              </a:spcAft>
            </a:pPr>
            <a:r>
              <a:rPr lang="en-US" sz="1200" dirty="0"/>
              <a:t>Slide 79: Ray Pierce</a:t>
            </a:r>
          </a:p>
          <a:p>
            <a:pPr lvl="1">
              <a:spcBef>
                <a:spcPts val="0"/>
              </a:spcBef>
              <a:spcAft>
                <a:spcPts val="20"/>
              </a:spcAft>
            </a:pPr>
            <a:r>
              <a:rPr lang="en-US" sz="1200" dirty="0"/>
              <a:t>Slide 87: Ray Pierce</a:t>
            </a:r>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pPr lvl="1">
              <a:spcBef>
                <a:spcPts val="0"/>
              </a:spcBef>
              <a:spcAft>
                <a:spcPts val="20"/>
              </a:spcAft>
            </a:pPr>
            <a:endParaRPr lang="en-US" sz="1200" dirty="0"/>
          </a:p>
          <a:p>
            <a:endParaRPr lang="en-US" dirty="0"/>
          </a:p>
        </p:txBody>
      </p:sp>
    </p:spTree>
    <p:extLst>
      <p:ext uri="{BB962C8B-B14F-4D97-AF65-F5344CB8AC3E}">
        <p14:creationId xmlns:p14="http://schemas.microsoft.com/office/powerpoint/2010/main" val="424284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Custom 5">
      <a:dk1>
        <a:sysClr val="windowText" lastClr="000000"/>
      </a:dk1>
      <a:lt1>
        <a:sysClr val="window" lastClr="FFFFFF"/>
      </a:lt1>
      <a:dk2>
        <a:srgbClr val="323232"/>
      </a:dk2>
      <a:lt2>
        <a:srgbClr val="E3DED1"/>
      </a:lt2>
      <a:accent1>
        <a:srgbClr val="0070C0"/>
      </a:accent1>
      <a:accent2>
        <a:srgbClr val="3691AA"/>
      </a:accent2>
      <a:accent3>
        <a:srgbClr val="893768"/>
      </a:accent3>
      <a:accent4>
        <a:srgbClr val="4557A1"/>
      </a:accent4>
      <a:accent5>
        <a:srgbClr val="C876A7"/>
      </a:accent5>
      <a:accent6>
        <a:srgbClr val="66294E"/>
      </a:accent6>
      <a:hlink>
        <a:srgbClr val="0070C0"/>
      </a:hlink>
      <a:folHlink>
        <a:srgbClr val="3691AA"/>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 painting presentation (widescreen)</Template>
  <TotalTime>7385</TotalTime>
  <Words>13331</Words>
  <Application>Microsoft Office PowerPoint</Application>
  <PresentationFormat>On-screen Show (4:3)</PresentationFormat>
  <Paragraphs>1425</Paragraphs>
  <Slides>100</Slides>
  <Notes>81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100</vt:i4>
      </vt:variant>
    </vt:vector>
  </HeadingPairs>
  <TitlesOfParts>
    <vt:vector size="103" baseType="lpstr">
      <vt:lpstr>Arial</vt:lpstr>
      <vt:lpstr>Georgia</vt:lpstr>
      <vt:lpstr>Ocean 16x9</vt:lpstr>
      <vt:lpstr>PowerPoint Presentation</vt:lpstr>
      <vt:lpstr>Introductions</vt:lpstr>
      <vt:lpstr>Objectives of the workshop</vt:lpstr>
      <vt:lpstr>The Pacific BioScapes programme</vt:lpstr>
      <vt:lpstr>The Palau seabird monitoring project</vt:lpstr>
      <vt:lpstr>Pacific Seabirds Survey and Monitoring Manual</vt:lpstr>
      <vt:lpstr>Overview of the three-day workshop</vt:lpstr>
      <vt:lpstr>Mentimeter</vt:lpstr>
      <vt:lpstr>Mentimeter</vt:lpstr>
      <vt:lpstr>1) Parking lot</vt:lpstr>
      <vt:lpstr>Day 1: Introduction to seabirds and seabird monitoring</vt:lpstr>
      <vt:lpstr>Today’s topics</vt:lpstr>
      <vt:lpstr>Part 1: Introduction to seabirds</vt:lpstr>
      <vt:lpstr>The importance of seabirds </vt:lpstr>
      <vt:lpstr>What are seabirds? </vt:lpstr>
      <vt:lpstr>Seabird ecology 1. Morphological* adaptations</vt:lpstr>
      <vt:lpstr>Seabird ecology 2. Feeding</vt:lpstr>
      <vt:lpstr>Seabird ecology 3. Nesting</vt:lpstr>
      <vt:lpstr>Seabird families of Oceania</vt:lpstr>
      <vt:lpstr>Seabird families of Oceania</vt:lpstr>
      <vt:lpstr>Seabird families of Oceania</vt:lpstr>
      <vt:lpstr>Seabird families of Oceania</vt:lpstr>
      <vt:lpstr>Seabird families of Oceania</vt:lpstr>
      <vt:lpstr>Identifying the Seabirds of Palau</vt:lpstr>
      <vt:lpstr>Sooty vs Bridled Terns</vt:lpstr>
      <vt:lpstr>Grey-backed vs Greater Crested Terns</vt:lpstr>
      <vt:lpstr>Brown vs Black Noddies</vt:lpstr>
      <vt:lpstr>White Tern vs Black-naped Tern</vt:lpstr>
      <vt:lpstr>Migrant terns of wetlands</vt:lpstr>
      <vt:lpstr>Great vs Lesser Frigatebirds</vt:lpstr>
      <vt:lpstr>Mentimeter</vt:lpstr>
      <vt:lpstr>Boobies</vt:lpstr>
      <vt:lpstr>Mentimeter</vt:lpstr>
      <vt:lpstr>Tropicbirds</vt:lpstr>
      <vt:lpstr>Pelagic seabirds - Northern Storm-petrels</vt:lpstr>
      <vt:lpstr>Pelagic seabirds - Southern Storm-petrels</vt:lpstr>
      <vt:lpstr>Pelagic seabirds - Albatrosses</vt:lpstr>
      <vt:lpstr>Pelagic seabirds – Petrels and Shearwaters</vt:lpstr>
      <vt:lpstr>Pelagic seabirds – Don’t forget the residents!</vt:lpstr>
      <vt:lpstr>Seabirds of Palau</vt:lpstr>
      <vt:lpstr>Exercise: Identifications</vt:lpstr>
      <vt:lpstr>Identification answers</vt:lpstr>
      <vt:lpstr>Mentimeter – Identification resources</vt:lpstr>
      <vt:lpstr>The Pacific Seabird Colony Database</vt:lpstr>
      <vt:lpstr>Mentimeter - the Pacific Seabird Colony Database</vt:lpstr>
      <vt:lpstr>BREAK</vt:lpstr>
      <vt:lpstr>1) Parking lot</vt:lpstr>
      <vt:lpstr>Seabird-driven ecosystems</vt:lpstr>
      <vt:lpstr>Seabird-driven ecosystems</vt:lpstr>
      <vt:lpstr>Threats to seabirds on land</vt:lpstr>
      <vt:lpstr>Threats to seabirds at sea</vt:lpstr>
      <vt:lpstr>Mentimeter</vt:lpstr>
      <vt:lpstr>Part 2: Survey tools &amp; types</vt:lpstr>
      <vt:lpstr>Survey tools </vt:lpstr>
      <vt:lpstr>Community surveys</vt:lpstr>
      <vt:lpstr>Survey types</vt:lpstr>
      <vt:lpstr>Survey types - Rapid assessment surveys</vt:lpstr>
      <vt:lpstr>Finding and quantifying colonies (1)</vt:lpstr>
      <vt:lpstr>Finding and quantifying colonies (2) </vt:lpstr>
      <vt:lpstr>Survey types - Threats assessment (1)</vt:lpstr>
      <vt:lpstr>Survey types - Threats assessment (2) </vt:lpstr>
      <vt:lpstr>Survey types - Threats assessment (3) </vt:lpstr>
      <vt:lpstr>Survey types - Threats assessment (4) </vt:lpstr>
      <vt:lpstr>Survey types - Threats assessment (5)</vt:lpstr>
      <vt:lpstr>Survey types - Threats assessment (6) </vt:lpstr>
      <vt:lpstr>Threats assessment matrix</vt:lpstr>
      <vt:lpstr>Threats assessment matrix</vt:lpstr>
      <vt:lpstr>Shore-based surveys (fly-ons/fly-offs)</vt:lpstr>
      <vt:lpstr>Survey types - Rapid assessment surveys</vt:lpstr>
      <vt:lpstr>Pelagic Surveys from vessels</vt:lpstr>
      <vt:lpstr>Pelagic surveys from vessel - example of data sheet </vt:lpstr>
      <vt:lpstr>Pelagic surveys from shore</vt:lpstr>
      <vt:lpstr>Pelagic surveys via chumming from a vessel </vt:lpstr>
      <vt:lpstr>Miscellaneous records</vt:lpstr>
      <vt:lpstr>LUNCH</vt:lpstr>
      <vt:lpstr>1) Parking lot</vt:lpstr>
      <vt:lpstr>Part 3: Measurement &amp; monitoring</vt:lpstr>
      <vt:lpstr>Population monitoring</vt:lpstr>
      <vt:lpstr>Population monitoring</vt:lpstr>
      <vt:lpstr>Example of monitoring: Phoenix Petrel</vt:lpstr>
      <vt:lpstr>Example of monitoring - Phoenix Petrel CXI</vt:lpstr>
      <vt:lpstr>Example of Monitoring – Phoenix petrel CXI</vt:lpstr>
      <vt:lpstr>BREAK</vt:lpstr>
      <vt:lpstr>1) Parking lot</vt:lpstr>
      <vt:lpstr>Exercise: Which Palau seabirds to monitor?</vt:lpstr>
      <vt:lpstr>Population monitoring – Sooty and Bridled Terns</vt:lpstr>
      <vt:lpstr>Population monitoring – Sooty and Bridled Terns</vt:lpstr>
      <vt:lpstr>Breeding success – health of a breeding colony</vt:lpstr>
      <vt:lpstr>Example of population monitoring and breeding success in adjacent Sooty and Bridled Tern colonies</vt:lpstr>
      <vt:lpstr>Population monitoring and breeding success – Frigatebirds</vt:lpstr>
      <vt:lpstr>Nest monitoring</vt:lpstr>
      <vt:lpstr>Mentimeter – population monitoring</vt:lpstr>
      <vt:lpstr>Exercise – Design a monitoring programme for a sensitive (or favorite) Palau seabird</vt:lpstr>
      <vt:lpstr>Some things to consider</vt:lpstr>
      <vt:lpstr>Preparation for field day</vt:lpstr>
      <vt:lpstr>Acknowledgements</vt:lpstr>
      <vt:lpstr>Images and other credits</vt:lpstr>
      <vt:lpstr>Images and other credits</vt:lpstr>
      <vt:lpstr>Images and other credits</vt:lpstr>
      <vt:lpstr>Images and other 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Monica Gruber</dc:creator>
  <cp:lastModifiedBy>Monica Gruber</cp:lastModifiedBy>
  <cp:revision>9</cp:revision>
  <dcterms:created xsi:type="dcterms:W3CDTF">2026-06-27T21:19:27Z</dcterms:created>
  <dcterms:modified xsi:type="dcterms:W3CDTF">2026-08-26T00:41:22Z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